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4" r:id="rId49"/>
    <p:sldId id="302" r:id="rId50"/>
  </p:sldIdLst>
  <p:sldSz cx="12192000" cy="6858000"/>
  <p:notesSz cx="6858000" cy="9144000"/>
  <p:embeddedFontLst>
    <p:embeddedFont>
      <p:font typeface="Content" panose="020B0604020202020204" charset="0"/>
      <p:regular r:id="rId52"/>
      <p:bold r:id="rId53"/>
    </p:embeddedFont>
    <p:embeddedFont>
      <p:font typeface="Noto Sans Symbols" pitchFamily="2" charset="0"/>
      <p:regular r:id="rId54"/>
    </p:embeddedFont>
    <p:embeddedFont>
      <p:font typeface="Raleway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h2/JGg9ORZ+GIs0wlMQvesJz4h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2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82121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87490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49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58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0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1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2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9360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5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5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53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4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5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6"/>
          <p:cNvSpPr txBox="1">
            <a:spLocks noGrp="1"/>
          </p:cNvSpPr>
          <p:nvPr>
            <p:ph type="body" idx="1"/>
          </p:nvPr>
        </p:nvSpPr>
        <p:spPr>
          <a:xfrm>
            <a:off x="5180012" y="1368988"/>
            <a:ext cx="6172200" cy="4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6" name="Google Shape;56;p5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56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7"/>
          <p:cNvSpPr>
            <a:spLocks noGrp="1"/>
          </p:cNvSpPr>
          <p:nvPr>
            <p:ph type="pic" idx="2"/>
          </p:nvPr>
        </p:nvSpPr>
        <p:spPr>
          <a:xfrm>
            <a:off x="5183188" y="1158949"/>
            <a:ext cx="6172200" cy="4702101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5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" name="Google Shape;12;p48"/>
          <p:cNvGrpSpPr/>
          <p:nvPr/>
        </p:nvGrpSpPr>
        <p:grpSpPr>
          <a:xfrm>
            <a:off x="0" y="0"/>
            <a:ext cx="12192000" cy="180000"/>
            <a:chOff x="0" y="0"/>
            <a:chExt cx="12192000" cy="180000"/>
          </a:xfrm>
        </p:grpSpPr>
        <p:sp>
          <p:nvSpPr>
            <p:cNvPr id="13" name="Google Shape;13;p48"/>
            <p:cNvSpPr/>
            <p:nvPr/>
          </p:nvSpPr>
          <p:spPr>
            <a:xfrm>
              <a:off x="0" y="0"/>
              <a:ext cx="8455068" cy="18000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48"/>
            <p:cNvSpPr/>
            <p:nvPr/>
          </p:nvSpPr>
          <p:spPr>
            <a:xfrm>
              <a:off x="8455068" y="0"/>
              <a:ext cx="1260000" cy="180000"/>
            </a:xfrm>
            <a:prstGeom prst="rect">
              <a:avLst/>
            </a:prstGeom>
            <a:solidFill>
              <a:srgbClr val="F154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48"/>
            <p:cNvSpPr/>
            <p:nvPr/>
          </p:nvSpPr>
          <p:spPr>
            <a:xfrm>
              <a:off x="9715068" y="0"/>
              <a:ext cx="2476932" cy="180000"/>
            </a:xfrm>
            <a:prstGeom prst="rect">
              <a:avLst/>
            </a:prstGeom>
            <a:solidFill>
              <a:srgbClr val="FEBF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48"/>
          <p:cNvGrpSpPr/>
          <p:nvPr/>
        </p:nvGrpSpPr>
        <p:grpSpPr>
          <a:xfrm>
            <a:off x="10454640" y="291181"/>
            <a:ext cx="1506792" cy="720000"/>
            <a:chOff x="10454640" y="291181"/>
            <a:chExt cx="1506792" cy="720000"/>
          </a:xfrm>
        </p:grpSpPr>
        <p:pic>
          <p:nvPicPr>
            <p:cNvPr id="17" name="Google Shape;17;p48" descr="Logo, icon&#10;&#10;Description automatically generated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1272520" y="291181"/>
              <a:ext cx="688912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48" descr="A picture containing text, sign&#10;&#10;Description automatically generat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0454640" y="291181"/>
              <a:ext cx="714035" cy="72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oogle Shape;19;p48"/>
          <p:cNvGrpSpPr/>
          <p:nvPr/>
        </p:nvGrpSpPr>
        <p:grpSpPr>
          <a:xfrm>
            <a:off x="0" y="6318000"/>
            <a:ext cx="12191999" cy="540000"/>
            <a:chOff x="0" y="6318000"/>
            <a:chExt cx="12191999" cy="540000"/>
          </a:xfrm>
        </p:grpSpPr>
        <p:sp>
          <p:nvSpPr>
            <p:cNvPr id="20" name="Google Shape;20;p48"/>
            <p:cNvSpPr/>
            <p:nvPr/>
          </p:nvSpPr>
          <p:spPr>
            <a:xfrm flipH="1">
              <a:off x="2880000" y="6318000"/>
              <a:ext cx="8473800" cy="540000"/>
            </a:xfrm>
            <a:prstGeom prst="rect">
              <a:avLst/>
            </a:prstGeom>
            <a:solidFill>
              <a:srgbClr val="FEBF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>
                  <a:solidFill>
                    <a:srgbClr val="0E1F43"/>
                  </a:solidFill>
                  <a:latin typeface="Calibri"/>
                  <a:ea typeface="Calibri"/>
                  <a:cs typeface="Calibri"/>
                  <a:sym typeface="Calibri"/>
                </a:rPr>
                <a:t>ALGORITMA DAN STRUKTUR DATA</a:t>
              </a:r>
              <a:endParaRPr/>
            </a:p>
          </p:txBody>
        </p:sp>
        <p:sp>
          <p:nvSpPr>
            <p:cNvPr id="21" name="Google Shape;21;p48"/>
            <p:cNvSpPr/>
            <p:nvPr/>
          </p:nvSpPr>
          <p:spPr>
            <a:xfrm flipH="1">
              <a:off x="0" y="6318000"/>
              <a:ext cx="2880000" cy="540000"/>
            </a:xfrm>
            <a:prstGeom prst="rect">
              <a:avLst/>
            </a:prstGeom>
            <a:solidFill>
              <a:srgbClr val="F154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48"/>
            <p:cNvSpPr/>
            <p:nvPr/>
          </p:nvSpPr>
          <p:spPr>
            <a:xfrm flipH="1">
              <a:off x="11353800" y="6318000"/>
              <a:ext cx="838199" cy="540000"/>
            </a:xfrm>
            <a:prstGeom prst="rect">
              <a:avLst/>
            </a:prstGeom>
            <a:solidFill>
              <a:srgbClr val="0E1F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23;p48"/>
          <p:cNvSpPr txBox="1"/>
          <p:nvPr/>
        </p:nvSpPr>
        <p:spPr>
          <a:xfrm>
            <a:off x="0" y="6372556"/>
            <a:ext cx="287999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jti.polinema.ac.id</a:t>
            </a:r>
            <a:endParaRPr sz="2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"/>
          <p:cNvSpPr txBox="1">
            <a:spLocks noGrp="1"/>
          </p:cNvSpPr>
          <p:nvPr>
            <p:ph type="ctrTitle"/>
          </p:nvPr>
        </p:nvSpPr>
        <p:spPr>
          <a:xfrm>
            <a:off x="1524000" y="157405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i="1"/>
              <a:t>Brute Force </a:t>
            </a:r>
            <a:br>
              <a:rPr lang="en-US"/>
            </a:br>
            <a:r>
              <a:rPr lang="en-US"/>
              <a:t>&amp;</a:t>
            </a:r>
            <a:br>
              <a:rPr lang="en-US"/>
            </a:br>
            <a:r>
              <a:rPr lang="en-US" i="1"/>
              <a:t>Divide Conquer (DC)</a:t>
            </a:r>
            <a:endParaRPr/>
          </a:p>
        </p:txBody>
      </p:sp>
      <p:sp>
        <p:nvSpPr>
          <p:cNvPr id="72" name="Google Shape;72;p1"/>
          <p:cNvSpPr txBox="1">
            <a:spLocks noGrp="1"/>
          </p:cNvSpPr>
          <p:nvPr>
            <p:ph type="subTitle" idx="1"/>
          </p:nvPr>
        </p:nvSpPr>
        <p:spPr>
          <a:xfrm>
            <a:off x="1524000" y="405373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/>
              <a:t>Teaching Team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/>
              <a:t>Algorithm and Data Structure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/>
              <a:t>2023/2024</a:t>
            </a:r>
            <a:endParaRPr dirty="0"/>
          </a:p>
        </p:txBody>
      </p:sp>
      <p:sp>
        <p:nvSpPr>
          <p:cNvPr id="73" name="Google Shape;73;p1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Contoh #2 - Pencocokan String</a:t>
            </a:r>
            <a:r>
              <a:rPr lang="en-US" sz="3600" i="1"/>
              <a:t> (String Matching)</a:t>
            </a:r>
            <a:endParaRPr sz="3600"/>
          </a:p>
        </p:txBody>
      </p:sp>
      <p:sp>
        <p:nvSpPr>
          <p:cNvPr id="159" name="Google Shape;159;p10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60" name="Google Shape;160;p10"/>
          <p:cNvSpPr txBox="1"/>
          <p:nvPr/>
        </p:nvSpPr>
        <p:spPr>
          <a:xfrm>
            <a:off x="838200" y="1048872"/>
            <a:ext cx="10675088" cy="2195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sng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Persoalan</a:t>
            </a:r>
            <a:r>
              <a:rPr lang="en-US" sz="24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dirty="0"/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Diberikan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arenR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yaitu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panjang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karakter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lphaLcParenR"/>
            </a:pP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yaitu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panjang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karakter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asumsi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&lt;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Carilah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lokasi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pertama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bersesuaian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  <p:sp>
        <p:nvSpPr>
          <p:cNvPr id="161" name="Google Shape;161;p10"/>
          <p:cNvSpPr txBox="1"/>
          <p:nvPr/>
        </p:nvSpPr>
        <p:spPr>
          <a:xfrm>
            <a:off x="838200" y="3244345"/>
            <a:ext cx="10675087" cy="314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Penyelesaian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Algoritma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brute force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arenR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Mula-mula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dicocokkan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pada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awal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arenR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bergerak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kiri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kanan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bandingkan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setiap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karakter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karakter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bersesuaian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sampai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semua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karakter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dibandingkan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cocok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atau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pencarian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berhasil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atau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dijumpai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sebuah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ketidakcocokan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karakter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pencarian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belum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berhasil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arenR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Bila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belum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ditemukan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kecocokannya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teks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belum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geser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satu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karakter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kanan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ulangi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langkah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2.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Ilustrasi Contoh #2</a:t>
            </a:r>
            <a:endParaRPr/>
          </a:p>
        </p:txBody>
      </p:sp>
      <p:sp>
        <p:nvSpPr>
          <p:cNvPr id="167" name="Google Shape;167;p11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68" name="Google Shape;168;p11"/>
          <p:cNvSpPr txBox="1"/>
          <p:nvPr/>
        </p:nvSpPr>
        <p:spPr>
          <a:xfrm>
            <a:off x="1045509" y="1448129"/>
            <a:ext cx="5050491" cy="4257576"/>
          </a:xfrm>
          <a:prstGeom prst="rect">
            <a:avLst/>
          </a:prstGeom>
          <a:noFill/>
          <a:ln w="9525" cap="flat" cmpd="sng">
            <a:solidFill>
              <a:srgbClr val="0E1F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Pattern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Teks: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NOBODY NOTICED HIM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NOBODY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ICED HIM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NOT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  NOT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   NOT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    NOT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     NOT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      NOT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       NOT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       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1"/>
          <p:cNvSpPr txBox="1"/>
          <p:nvPr/>
        </p:nvSpPr>
        <p:spPr>
          <a:xfrm>
            <a:off x="6462797" y="1457423"/>
            <a:ext cx="5050491" cy="424828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7175" marR="0" lvl="0" indent="-25717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Pattern</a:t>
            </a:r>
            <a:r>
              <a:rPr lang="en-US" sz="1800" b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001011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Teks: 10010101</a:t>
            </a:r>
            <a:r>
              <a:rPr lang="en-US" sz="1800" b="1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001011</a:t>
            </a:r>
            <a:r>
              <a:rPr lang="en-US" sz="1800" b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110101010001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10010101</a:t>
            </a:r>
            <a:r>
              <a:rPr lang="en-US" sz="1800" b="1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001011</a:t>
            </a: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110101010001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1 001011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2  001011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3   001011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4    001011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5     001011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6      001011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7       001011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8        001011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75" marR="0" lvl="0" indent="-257175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9         </a:t>
            </a:r>
            <a:r>
              <a:rPr lang="en-US" sz="1800" b="1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001011</a:t>
            </a:r>
            <a:r>
              <a:rPr lang="en-US" sz="1800" b="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5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Case Brute Force</a:t>
            </a:r>
            <a:endParaRPr/>
          </a:p>
        </p:txBody>
      </p:sp>
      <p:sp>
        <p:nvSpPr>
          <p:cNvPr id="175" name="Google Shape;175;p12"/>
          <p:cNvSpPr txBox="1">
            <a:spLocks noGrp="1"/>
          </p:cNvSpPr>
          <p:nvPr>
            <p:ph type="body"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39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Worst Case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2915" lvl="1" indent="-257175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Pada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setiap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pergeseran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pattern,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semua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karakter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di </a:t>
            </a:r>
            <a:r>
              <a:rPr lang="en-US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pattern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dibandingkan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2915" lvl="1" indent="-257175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Contoh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: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953" lvl="2" indent="-214312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</a:pPr>
            <a:r>
              <a:rPr lang="en-US" sz="24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T: "</a:t>
            </a:r>
            <a:r>
              <a:rPr lang="en-US" sz="24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aaaaaaaaaaaaaaaaaaaaaaaaaab</a:t>
            </a:r>
            <a:r>
              <a:rPr lang="en-US" sz="24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"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953" lvl="2" indent="-214312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</a:pPr>
            <a:r>
              <a:rPr lang="en-US" sz="24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P: "</a:t>
            </a:r>
            <a:r>
              <a:rPr lang="en-US" sz="24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aaab</a:t>
            </a:r>
            <a:r>
              <a:rPr lang="en-US" sz="24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“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6213" lvl="2" indent="0" algn="l" rtl="0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Best Case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2915" lvl="1" indent="-25717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Terjadi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bila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karakter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pertama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pattern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sama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dengan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karakter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teks</a:t>
            </a:r>
            <a:r>
              <a:rPr lang="en-US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T</a:t>
            </a:r>
            <a:endParaRPr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62915" lvl="1" indent="-25717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Atau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terjadi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bila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karakter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pertama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pattern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tidak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pernah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sama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dengan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karakter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teks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yang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dicocokkan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2915" lvl="1" indent="-25717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Jumlah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perbandingan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maksimal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 </a:t>
            </a:r>
            <a:r>
              <a:rPr lang="en-US" i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n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kali: 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2915" lvl="1" indent="-25717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Contoh</a:t>
            </a:r>
            <a:r>
              <a:rPr lang="en-US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: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7175" lvl="0" indent="-25717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	   	T: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 String </a:t>
            </a:r>
            <a:r>
              <a:rPr lang="en-US" sz="1800" dirty="0" err="1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ini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berakhir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dengan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zzz</a:t>
            </a:r>
            <a:endParaRPr sz="1800" i="1" dirty="0">
              <a:solidFill>
                <a:schemeClr val="dk1"/>
              </a:solidFill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  <a:p>
            <a:pPr marL="257175" lvl="0" indent="-257175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i="1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	   	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P:</a:t>
            </a: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Courier New"/>
                <a:cs typeface="Calibri" panose="020F0502020204030204" pitchFamily="34" charset="0"/>
                <a:sym typeface="Courier New"/>
              </a:rPr>
              <a:t>  Str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12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2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Kelebihan dan Kelemahan Brute Force</a:t>
            </a:r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body" idx="1"/>
          </p:nvPr>
        </p:nvSpPr>
        <p:spPr>
          <a:xfrm>
            <a:off x="838200" y="111498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000" u="sng" dirty="0" err="1">
                <a:solidFill>
                  <a:schemeClr val="dk1"/>
                </a:solidFill>
              </a:rPr>
              <a:t>Kelebihan</a:t>
            </a:r>
            <a:endParaRPr sz="2000" u="sng" dirty="0">
              <a:solidFill>
                <a:schemeClr val="dk1"/>
              </a:solidFill>
            </a:endParaRPr>
          </a:p>
          <a:p>
            <a:pPr marL="385763" lvl="0" indent="-385763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2000" dirty="0" err="1">
                <a:solidFill>
                  <a:schemeClr val="dk1"/>
                </a:solidFill>
              </a:rPr>
              <a:t>Metode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i="1" dirty="0">
                <a:solidFill>
                  <a:schemeClr val="dk1"/>
                </a:solidFill>
              </a:rPr>
              <a:t>brute force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dapat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digunakan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untuk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memecahkan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hampir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sebagian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besar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masalah</a:t>
            </a:r>
            <a:r>
              <a:rPr lang="en-US" sz="2000" dirty="0">
                <a:solidFill>
                  <a:schemeClr val="dk1"/>
                </a:solidFill>
              </a:rPr>
              <a:t> (</a:t>
            </a:r>
            <a:r>
              <a:rPr lang="en-US" sz="2000" i="1" dirty="0">
                <a:solidFill>
                  <a:schemeClr val="dk1"/>
                </a:solidFill>
              </a:rPr>
              <a:t>wide applicability</a:t>
            </a:r>
            <a:r>
              <a:rPr lang="en-US" sz="2000" dirty="0">
                <a:solidFill>
                  <a:schemeClr val="dk1"/>
                </a:solidFill>
              </a:rPr>
              <a:t>). </a:t>
            </a:r>
            <a:endParaRPr sz="2000" dirty="0"/>
          </a:p>
          <a:p>
            <a:pPr marL="385763" lvl="0" indent="-385763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2000" dirty="0" err="1">
                <a:solidFill>
                  <a:schemeClr val="dk1"/>
                </a:solidFill>
              </a:rPr>
              <a:t>Metode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i="1" dirty="0">
                <a:solidFill>
                  <a:schemeClr val="dk1"/>
                </a:solidFill>
              </a:rPr>
              <a:t>brute force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sederhana</a:t>
            </a:r>
            <a:r>
              <a:rPr lang="en-US" sz="2000" dirty="0">
                <a:solidFill>
                  <a:schemeClr val="dk1"/>
                </a:solidFill>
              </a:rPr>
              <a:t> dan </a:t>
            </a:r>
            <a:r>
              <a:rPr lang="en-US" sz="2000" dirty="0" err="1">
                <a:solidFill>
                  <a:schemeClr val="dk1"/>
                </a:solidFill>
              </a:rPr>
              <a:t>mudah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dimengerti</a:t>
            </a:r>
            <a:r>
              <a:rPr lang="en-US" sz="2000" dirty="0">
                <a:solidFill>
                  <a:schemeClr val="dk1"/>
                </a:solidFill>
              </a:rPr>
              <a:t>.</a:t>
            </a:r>
            <a:endParaRPr sz="2000" dirty="0"/>
          </a:p>
          <a:p>
            <a:pPr marL="385763" lvl="0" indent="-385763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2000" dirty="0" err="1">
                <a:solidFill>
                  <a:schemeClr val="dk1"/>
                </a:solidFill>
              </a:rPr>
              <a:t>Metode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i="1" dirty="0">
                <a:solidFill>
                  <a:schemeClr val="dk1"/>
                </a:solidFill>
              </a:rPr>
              <a:t>brute force </a:t>
            </a:r>
            <a:r>
              <a:rPr lang="en-US" sz="2000" dirty="0" err="1">
                <a:solidFill>
                  <a:schemeClr val="dk1"/>
                </a:solidFill>
              </a:rPr>
              <a:t>menghasilkan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algoritma</a:t>
            </a:r>
            <a:r>
              <a:rPr lang="en-US" sz="2000" dirty="0">
                <a:solidFill>
                  <a:schemeClr val="dk1"/>
                </a:solidFill>
              </a:rPr>
              <a:t> yang </a:t>
            </a:r>
            <a:r>
              <a:rPr lang="en-US" sz="2000" dirty="0" err="1">
                <a:solidFill>
                  <a:schemeClr val="dk1"/>
                </a:solidFill>
              </a:rPr>
              <a:t>layak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untuk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beberapa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masalah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penting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seperti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pencarian</a:t>
            </a:r>
            <a:r>
              <a:rPr lang="en-US" sz="2000" dirty="0">
                <a:solidFill>
                  <a:schemeClr val="dk1"/>
                </a:solidFill>
              </a:rPr>
              <a:t>, </a:t>
            </a:r>
            <a:r>
              <a:rPr lang="en-US" sz="2000" dirty="0" err="1">
                <a:solidFill>
                  <a:schemeClr val="dk1"/>
                </a:solidFill>
              </a:rPr>
              <a:t>pengurutan</a:t>
            </a:r>
            <a:r>
              <a:rPr lang="en-US" sz="2000" dirty="0">
                <a:solidFill>
                  <a:schemeClr val="dk1"/>
                </a:solidFill>
              </a:rPr>
              <a:t>, </a:t>
            </a:r>
            <a:r>
              <a:rPr lang="en-US" sz="2000" dirty="0" err="1">
                <a:solidFill>
                  <a:schemeClr val="dk1"/>
                </a:solidFill>
              </a:rPr>
              <a:t>pencocokan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i="1" dirty="0">
                <a:solidFill>
                  <a:schemeClr val="dk1"/>
                </a:solidFill>
              </a:rPr>
              <a:t>string</a:t>
            </a:r>
            <a:r>
              <a:rPr lang="en-US" sz="2000" dirty="0">
                <a:solidFill>
                  <a:schemeClr val="dk1"/>
                </a:solidFill>
              </a:rPr>
              <a:t>, </a:t>
            </a:r>
            <a:r>
              <a:rPr lang="en-US" sz="2000" dirty="0" err="1">
                <a:solidFill>
                  <a:schemeClr val="dk1"/>
                </a:solidFill>
              </a:rPr>
              <a:t>perkalian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matriks</a:t>
            </a:r>
            <a:r>
              <a:rPr lang="en-US" sz="2000" dirty="0">
                <a:solidFill>
                  <a:schemeClr val="dk1"/>
                </a:solidFill>
              </a:rPr>
              <a:t>.</a:t>
            </a:r>
            <a:endParaRPr sz="2000" dirty="0"/>
          </a:p>
          <a:p>
            <a:pPr marL="385763" lvl="0" indent="-385763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2000" dirty="0" err="1">
                <a:solidFill>
                  <a:schemeClr val="dk1"/>
                </a:solidFill>
              </a:rPr>
              <a:t>Metode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i="1" dirty="0">
                <a:solidFill>
                  <a:schemeClr val="dk1"/>
                </a:solidFill>
              </a:rPr>
              <a:t>brute force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menghasilkan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algoritma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baku</a:t>
            </a:r>
            <a:r>
              <a:rPr lang="en-US" sz="2000" dirty="0">
                <a:solidFill>
                  <a:schemeClr val="dk1"/>
                </a:solidFill>
              </a:rPr>
              <a:t> (standard) </a:t>
            </a:r>
            <a:r>
              <a:rPr lang="en-US" sz="2000" dirty="0" err="1">
                <a:solidFill>
                  <a:schemeClr val="dk1"/>
                </a:solidFill>
              </a:rPr>
              <a:t>untuk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tugas-tugas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komputasi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seperti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penjumlahan</a:t>
            </a:r>
            <a:r>
              <a:rPr lang="en-US" sz="2000" dirty="0">
                <a:solidFill>
                  <a:schemeClr val="dk1"/>
                </a:solidFill>
              </a:rPr>
              <a:t>/</a:t>
            </a:r>
            <a:r>
              <a:rPr lang="en-US" sz="2000" dirty="0" err="1">
                <a:solidFill>
                  <a:schemeClr val="dk1"/>
                </a:solidFill>
              </a:rPr>
              <a:t>perkalian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i="1" dirty="0">
                <a:solidFill>
                  <a:schemeClr val="dk1"/>
                </a:solidFill>
              </a:rPr>
              <a:t>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buah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bilangan</a:t>
            </a:r>
            <a:r>
              <a:rPr lang="en-US" sz="2000" dirty="0">
                <a:solidFill>
                  <a:schemeClr val="dk1"/>
                </a:solidFill>
              </a:rPr>
              <a:t>, </a:t>
            </a:r>
            <a:r>
              <a:rPr lang="en-US" sz="2000" dirty="0" err="1">
                <a:solidFill>
                  <a:schemeClr val="dk1"/>
                </a:solidFill>
              </a:rPr>
              <a:t>menentukan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elemen</a:t>
            </a:r>
            <a:r>
              <a:rPr lang="en-US" sz="2000" dirty="0">
                <a:solidFill>
                  <a:schemeClr val="dk1"/>
                </a:solidFill>
              </a:rPr>
              <a:t> minimum </a:t>
            </a:r>
            <a:r>
              <a:rPr lang="en-US" sz="2000" dirty="0" err="1">
                <a:solidFill>
                  <a:schemeClr val="dk1"/>
                </a:solidFill>
              </a:rPr>
              <a:t>atau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maksimum</a:t>
            </a:r>
            <a:r>
              <a:rPr lang="en-US" sz="2000" dirty="0">
                <a:solidFill>
                  <a:schemeClr val="dk1"/>
                </a:solidFill>
              </a:rPr>
              <a:t> di </a:t>
            </a:r>
            <a:r>
              <a:rPr lang="en-US" sz="2000" dirty="0" err="1">
                <a:solidFill>
                  <a:schemeClr val="dk1"/>
                </a:solidFill>
              </a:rPr>
              <a:t>dalam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tabel</a:t>
            </a:r>
            <a:r>
              <a:rPr lang="en-US" sz="2000" dirty="0">
                <a:solidFill>
                  <a:schemeClr val="dk1"/>
                </a:solidFill>
              </a:rPr>
              <a:t> (</a:t>
            </a:r>
            <a:r>
              <a:rPr lang="en-US" sz="2000" i="1" dirty="0">
                <a:solidFill>
                  <a:schemeClr val="dk1"/>
                </a:solidFill>
              </a:rPr>
              <a:t>list</a:t>
            </a:r>
            <a:r>
              <a:rPr lang="en-US" sz="2000" dirty="0">
                <a:solidFill>
                  <a:schemeClr val="dk1"/>
                </a:solidFill>
              </a:rPr>
              <a:t>).</a:t>
            </a:r>
          </a:p>
          <a:p>
            <a:pPr marL="385763" lvl="0" indent="-385763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000" u="sng" dirty="0" err="1">
                <a:solidFill>
                  <a:schemeClr val="dk1"/>
                </a:solidFill>
              </a:rPr>
              <a:t>Kelemahan</a:t>
            </a:r>
            <a:endParaRPr sz="2000" u="sng" dirty="0">
              <a:solidFill>
                <a:schemeClr val="dk1"/>
              </a:solidFill>
            </a:endParaRPr>
          </a:p>
          <a:p>
            <a:pPr marL="385763" lvl="0" indent="-385763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2000" dirty="0" err="1">
                <a:solidFill>
                  <a:schemeClr val="dk1"/>
                </a:solidFill>
              </a:rPr>
              <a:t>Metode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i="1" dirty="0">
                <a:solidFill>
                  <a:schemeClr val="dk1"/>
                </a:solidFill>
              </a:rPr>
              <a:t>brute force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jarang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menghasilkan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algoritma</a:t>
            </a:r>
            <a:r>
              <a:rPr lang="en-US" sz="2000" dirty="0">
                <a:solidFill>
                  <a:schemeClr val="dk1"/>
                </a:solidFill>
              </a:rPr>
              <a:t> yang </a:t>
            </a:r>
            <a:r>
              <a:rPr lang="en-US" sz="2000" dirty="0" err="1">
                <a:solidFill>
                  <a:schemeClr val="dk1"/>
                </a:solidFill>
              </a:rPr>
              <a:t>mangkus</a:t>
            </a:r>
            <a:r>
              <a:rPr lang="en-US" sz="2000" dirty="0">
                <a:solidFill>
                  <a:schemeClr val="dk1"/>
                </a:solidFill>
              </a:rPr>
              <a:t>.</a:t>
            </a:r>
            <a:endParaRPr sz="2000" dirty="0"/>
          </a:p>
          <a:p>
            <a:pPr marL="385763" lvl="0" indent="-385763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2000" dirty="0" err="1">
                <a:solidFill>
                  <a:schemeClr val="dk1"/>
                </a:solidFill>
              </a:rPr>
              <a:t>Beberapa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algoritma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i="1" dirty="0">
                <a:solidFill>
                  <a:schemeClr val="dk1"/>
                </a:solidFill>
              </a:rPr>
              <a:t>brute force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lambat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sehingga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tidak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dapat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diterima</a:t>
            </a:r>
            <a:r>
              <a:rPr lang="en-US" sz="2000" dirty="0">
                <a:solidFill>
                  <a:schemeClr val="dk1"/>
                </a:solidFill>
              </a:rPr>
              <a:t>.</a:t>
            </a:r>
            <a:endParaRPr sz="2000" dirty="0"/>
          </a:p>
          <a:p>
            <a:pPr marL="385763" lvl="0" indent="-385763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2000" dirty="0" err="1">
                <a:solidFill>
                  <a:schemeClr val="dk1"/>
                </a:solidFill>
              </a:rPr>
              <a:t>Tidak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sekontruktif</a:t>
            </a:r>
            <a:r>
              <a:rPr lang="en-US" sz="2000" dirty="0">
                <a:solidFill>
                  <a:schemeClr val="dk1"/>
                </a:solidFill>
              </a:rPr>
              <a:t>/</a:t>
            </a:r>
            <a:r>
              <a:rPr lang="en-US" sz="2000" dirty="0" err="1">
                <a:solidFill>
                  <a:schemeClr val="dk1"/>
                </a:solidFill>
              </a:rPr>
              <a:t>sekreatif</a:t>
            </a:r>
            <a:r>
              <a:rPr lang="en-US" sz="2000" dirty="0">
                <a:solidFill>
                  <a:schemeClr val="dk1"/>
                </a:solidFill>
              </a:rPr>
              <a:t>  </a:t>
            </a:r>
            <a:r>
              <a:rPr lang="en-US" sz="2000" dirty="0" err="1">
                <a:solidFill>
                  <a:schemeClr val="dk1"/>
                </a:solidFill>
              </a:rPr>
              <a:t>teknik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pemecahan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masalah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lainnya</a:t>
            </a:r>
            <a:r>
              <a:rPr lang="en-US" sz="2000" dirty="0">
                <a:solidFill>
                  <a:schemeClr val="dk1"/>
                </a:solidFill>
              </a:rPr>
              <a:t>.</a:t>
            </a:r>
            <a:endParaRPr sz="2000" dirty="0"/>
          </a:p>
        </p:txBody>
      </p:sp>
      <p:sp>
        <p:nvSpPr>
          <p:cNvPr id="183" name="Google Shape;183;p13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5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Penerapan Algoritma Brute Force</a:t>
            </a:r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190" name="Google Shape;190;p14"/>
          <p:cNvGrpSpPr/>
          <p:nvPr/>
        </p:nvGrpSpPr>
        <p:grpSpPr>
          <a:xfrm>
            <a:off x="643763" y="1710974"/>
            <a:ext cx="11050278" cy="4262795"/>
            <a:chOff x="46151" y="3198"/>
            <a:chExt cx="11050278" cy="4262795"/>
          </a:xfrm>
        </p:grpSpPr>
        <p:sp>
          <p:nvSpPr>
            <p:cNvPr id="191" name="Google Shape;191;p14"/>
            <p:cNvSpPr/>
            <p:nvPr/>
          </p:nvSpPr>
          <p:spPr>
            <a:xfrm rot="10800000">
              <a:off x="373911" y="3198"/>
              <a:ext cx="10722518" cy="1198925"/>
            </a:xfrm>
            <a:prstGeom prst="homePlate">
              <a:avLst>
                <a:gd name="adj" fmla="val 50000"/>
              </a:avLst>
            </a:prstGeom>
            <a:solidFill>
              <a:srgbClr val="00206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 txBox="1"/>
            <p:nvPr/>
          </p:nvSpPr>
          <p:spPr>
            <a:xfrm>
              <a:off x="673642" y="3198"/>
              <a:ext cx="10422787" cy="1198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28675" tIns="209550" rIns="391150" bIns="209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500"/>
                <a:buFont typeface="Calibri"/>
                <a:buNone/>
              </a:pPr>
              <a:r>
                <a:rPr lang="en-US" sz="55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Sequential Search / Linear Search</a:t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46151" y="3198"/>
              <a:ext cx="1198925" cy="1198925"/>
            </a:xfrm>
            <a:prstGeom prst="ellipse">
              <a:avLst/>
            </a:prstGeom>
            <a:solidFill>
              <a:srgbClr val="F1542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rot="10800000">
              <a:off x="373911" y="1535133"/>
              <a:ext cx="10722518" cy="1198925"/>
            </a:xfrm>
            <a:prstGeom prst="homePlate">
              <a:avLst>
                <a:gd name="adj" fmla="val 50000"/>
              </a:avLst>
            </a:prstGeom>
            <a:solidFill>
              <a:srgbClr val="00206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 txBox="1"/>
            <p:nvPr/>
          </p:nvSpPr>
          <p:spPr>
            <a:xfrm>
              <a:off x="673642" y="1535133"/>
              <a:ext cx="10422787" cy="1198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28675" tIns="209550" rIns="391150" bIns="209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500"/>
                <a:buFont typeface="Calibri"/>
                <a:buNone/>
              </a:pPr>
              <a:r>
                <a:rPr lang="en-US" sz="55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Bubble Sort</a:t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46151" y="1535133"/>
              <a:ext cx="1198925" cy="1198925"/>
            </a:xfrm>
            <a:prstGeom prst="ellipse">
              <a:avLst/>
            </a:prstGeom>
            <a:solidFill>
              <a:srgbClr val="F1542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rot="10800000">
              <a:off x="373911" y="3067068"/>
              <a:ext cx="10722518" cy="1198925"/>
            </a:xfrm>
            <a:prstGeom prst="homePlate">
              <a:avLst>
                <a:gd name="adj" fmla="val 50000"/>
              </a:avLst>
            </a:prstGeom>
            <a:solidFill>
              <a:srgbClr val="00206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 txBox="1"/>
            <p:nvPr/>
          </p:nvSpPr>
          <p:spPr>
            <a:xfrm>
              <a:off x="673642" y="3067068"/>
              <a:ext cx="10422787" cy="1198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28675" tIns="209550" rIns="391150" bIns="209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500"/>
                <a:buFont typeface="Calibri"/>
                <a:buNone/>
              </a:pPr>
              <a:r>
                <a:rPr lang="en-US" sz="55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Selection Sort</a:t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46151" y="3067068"/>
              <a:ext cx="1198925" cy="1198925"/>
            </a:xfrm>
            <a:prstGeom prst="ellipse">
              <a:avLst/>
            </a:prstGeom>
            <a:solidFill>
              <a:srgbClr val="F1542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97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Ilustrasi Penerapan Pendekatan Brute Force</a:t>
            </a:r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06" name="Google Shape;20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0446" y="2543649"/>
            <a:ext cx="5787507" cy="21496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7" name="Google Shape;207;p15"/>
          <p:cNvSpPr/>
          <p:nvPr/>
        </p:nvSpPr>
        <p:spPr>
          <a:xfrm>
            <a:off x="1972986" y="1711080"/>
            <a:ext cx="1535723" cy="6123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Searching</a:t>
            </a:r>
            <a:endParaRPr/>
          </a:p>
        </p:txBody>
      </p:sp>
      <p:sp>
        <p:nvSpPr>
          <p:cNvPr id="208" name="Google Shape;208;p15"/>
          <p:cNvSpPr/>
          <p:nvPr/>
        </p:nvSpPr>
        <p:spPr>
          <a:xfrm>
            <a:off x="7688319" y="1781422"/>
            <a:ext cx="2329740" cy="6123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Highest Sum</a:t>
            </a:r>
            <a:endParaRPr/>
          </a:p>
        </p:txBody>
      </p:sp>
      <p:pic>
        <p:nvPicPr>
          <p:cNvPr id="209" name="Google Shape;209;p15" descr="linear search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238" y="2393772"/>
            <a:ext cx="5049265" cy="259320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5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Trivia: </a:t>
            </a:r>
            <a:r>
              <a:rPr lang="en-US" i="1"/>
              <a:t>Brute Force </a:t>
            </a:r>
            <a:r>
              <a:rPr lang="en-US"/>
              <a:t>Dunia Nyata</a:t>
            </a:r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16" name="Google Shape;2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5661" y="1264022"/>
            <a:ext cx="4552539" cy="412824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6"/>
          <p:cNvSpPr txBox="1"/>
          <p:nvPr/>
        </p:nvSpPr>
        <p:spPr>
          <a:xfrm>
            <a:off x="331969" y="1788458"/>
            <a:ext cx="170110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E1F43"/>
                </a:solidFill>
                <a:latin typeface="Calibri"/>
                <a:ea typeface="Calibri"/>
                <a:cs typeface="Calibri"/>
                <a:sym typeface="Calibri"/>
              </a:rPr>
              <a:t>Actually also type of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E1F43"/>
                </a:solidFill>
                <a:latin typeface="Calibri"/>
                <a:ea typeface="Calibri"/>
                <a:cs typeface="Calibri"/>
                <a:sym typeface="Calibri"/>
              </a:rPr>
              <a:t>brute force</a:t>
            </a:r>
            <a:endParaRPr/>
          </a:p>
        </p:txBody>
      </p:sp>
      <p:cxnSp>
        <p:nvCxnSpPr>
          <p:cNvPr id="218" name="Google Shape;218;p16"/>
          <p:cNvCxnSpPr>
            <a:endCxn id="217" idx="2"/>
          </p:cNvCxnSpPr>
          <p:nvPr/>
        </p:nvCxnSpPr>
        <p:spPr>
          <a:xfrm rot="10800000">
            <a:off x="1182522" y="2311678"/>
            <a:ext cx="682500" cy="297000"/>
          </a:xfrm>
          <a:prstGeom prst="curvedConnector2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19" name="Google Shape;21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1892" y="1613647"/>
            <a:ext cx="5435133" cy="328067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6"/>
          <p:cNvSpPr txBox="1"/>
          <p:nvPr/>
        </p:nvSpPr>
        <p:spPr>
          <a:xfrm>
            <a:off x="2155607" y="5593978"/>
            <a:ext cx="21726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Cybersecurity</a:t>
            </a:r>
            <a:endParaRPr/>
          </a:p>
        </p:txBody>
      </p:sp>
      <p:sp>
        <p:nvSpPr>
          <p:cNvPr id="221" name="Google Shape;221;p16"/>
          <p:cNvSpPr txBox="1"/>
          <p:nvPr/>
        </p:nvSpPr>
        <p:spPr>
          <a:xfrm>
            <a:off x="7836924" y="4978712"/>
            <a:ext cx="24854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Konsep Proof-of-Work</a:t>
            </a:r>
            <a:endParaRPr/>
          </a:p>
        </p:txBody>
      </p:sp>
      <p:sp>
        <p:nvSpPr>
          <p:cNvPr id="222" name="Google Shape;222;p16"/>
          <p:cNvSpPr txBox="1"/>
          <p:nvPr/>
        </p:nvSpPr>
        <p:spPr>
          <a:xfrm>
            <a:off x="8208436" y="5620874"/>
            <a:ext cx="17424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Blockchain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Divide Conquer</a:t>
            </a:r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1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Pengenalan </a:t>
            </a:r>
            <a:r>
              <a:rPr lang="en-US" i="1"/>
              <a:t>Divide and Conquer</a:t>
            </a: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36" name="Google Shape;236;p18"/>
          <p:cNvPicPr preferRelativeResize="0"/>
          <p:nvPr/>
        </p:nvPicPr>
        <p:blipFill rotWithShape="1">
          <a:blip r:embed="rId3">
            <a:alphaModFix/>
          </a:blip>
          <a:srcRect l="22374" t="16918" r="23101" b="24676"/>
          <a:stretch/>
        </p:blipFill>
        <p:spPr>
          <a:xfrm>
            <a:off x="467286" y="1288831"/>
            <a:ext cx="7107570" cy="428033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8"/>
          <p:cNvSpPr txBox="1">
            <a:spLocks noGrp="1"/>
          </p:cNvSpPr>
          <p:nvPr>
            <p:ph type="body" idx="1"/>
          </p:nvPr>
        </p:nvSpPr>
        <p:spPr>
          <a:xfrm>
            <a:off x="8020632" y="1703482"/>
            <a:ext cx="3769988" cy="345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i="1"/>
              <a:t>Divide and Conquer </a:t>
            </a:r>
            <a:r>
              <a:rPr lang="en-US"/>
              <a:t>dulunya adalah strategi militer yang dikenal dengan nama </a:t>
            </a:r>
            <a:r>
              <a:rPr lang="en-US" i="1"/>
              <a:t>divide ut imperes</a:t>
            </a:r>
            <a:r>
              <a:rPr lang="en-US"/>
              <a:t>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Sekarang strategi tersebut menjadi strategi fundamental di dalam ilmu komputer dengan nama </a:t>
            </a:r>
            <a:r>
              <a:rPr lang="en-US" i="1"/>
              <a:t>Divide and Conquer</a:t>
            </a:r>
            <a:r>
              <a:rPr lang="en-US"/>
              <a:t>.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2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Definisi Divide Conquer #1</a:t>
            </a:r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b="1" i="1"/>
              <a:t>Divide</a:t>
            </a:r>
            <a:r>
              <a:rPr lang="en-US" sz="3200"/>
              <a:t>:  membagi masalah menjadi beberapa bagian masalah yang memiliki kemiripan dengan masalah semula namun berukuran lebih kecil (idealnya berukuran hampir sama),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b="1" i="1"/>
              <a:t>Conquer</a:t>
            </a:r>
            <a:r>
              <a:rPr lang="en-US" sz="3200"/>
              <a:t>: memecahkan (menyelesaikan) masing-masing bagian masalah (secara  rekursif), dan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 b="1" i="1"/>
              <a:t>Combine</a:t>
            </a:r>
            <a:r>
              <a:rPr lang="en-US" sz="3200" i="1"/>
              <a:t>: </a:t>
            </a:r>
            <a:r>
              <a:rPr lang="en-US" sz="3200"/>
              <a:t>mengabungkan solusi masing-masing bagian masalah sehingga membentuk solusi masalah semula.</a:t>
            </a:r>
            <a:endParaRPr sz="3200"/>
          </a:p>
        </p:txBody>
      </p:sp>
      <p:sp>
        <p:nvSpPr>
          <p:cNvPr id="244" name="Google Shape;244;p19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Learning Outcome</a:t>
            </a:r>
            <a:endParaRPr/>
          </a:p>
        </p:txBody>
      </p:sp>
      <p:sp>
        <p:nvSpPr>
          <p:cNvPr id="79" name="Google Shape;79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Students have to understand the basic concept of </a:t>
            </a:r>
            <a:r>
              <a:rPr lang="en-US" sz="2800" i="1"/>
              <a:t>brute force</a:t>
            </a:r>
            <a:r>
              <a:rPr lang="en-US" sz="2800"/>
              <a:t> </a:t>
            </a:r>
            <a:r>
              <a:rPr lang="en-US"/>
              <a:t>and </a:t>
            </a:r>
            <a:r>
              <a:rPr lang="en-US" sz="2800" i="1"/>
              <a:t>divide conquer (DC</a:t>
            </a:r>
            <a:r>
              <a:rPr lang="en-US" i="1"/>
              <a:t>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Students must be able to create a flowchart based on the </a:t>
            </a:r>
            <a:r>
              <a:rPr lang="en-US" sz="2800" i="1"/>
              <a:t>brute force</a:t>
            </a:r>
            <a:r>
              <a:rPr lang="en-US" sz="2800"/>
              <a:t> </a:t>
            </a:r>
            <a:r>
              <a:rPr lang="en-US"/>
              <a:t>and </a:t>
            </a:r>
            <a:r>
              <a:rPr lang="en-US" sz="2800" i="1"/>
              <a:t>divide conquer </a:t>
            </a:r>
            <a:r>
              <a:rPr lang="en-US" sz="2800"/>
              <a:t>algorithm</a:t>
            </a:r>
            <a:endParaRPr/>
          </a:p>
        </p:txBody>
      </p:sp>
      <p:sp>
        <p:nvSpPr>
          <p:cNvPr id="80" name="Google Shape;80;p2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5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Definisi Divide Conquer #2</a:t>
            </a:r>
            <a:endParaRPr/>
          </a:p>
        </p:txBody>
      </p:sp>
      <p:sp>
        <p:nvSpPr>
          <p:cNvPr id="250" name="Google Shape;250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Obyek persoalan yang dibagi : masukan (input) atau instances persoalan yang berukuran n seperti: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Tabel (larik),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Matriks,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Eksponen,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Dll, bergantung persoalannya.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Tiap-tiap bagian masalah mempunyai karakteristik yang sama (</a:t>
            </a:r>
            <a:r>
              <a:rPr lang="en-US" i="1"/>
              <a:t>the same type</a:t>
            </a:r>
            <a:r>
              <a:rPr lang="en-US"/>
              <a:t>) dengan karakteristik masalah asal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Sehingga metode </a:t>
            </a:r>
            <a:r>
              <a:rPr lang="en-US" i="1"/>
              <a:t>Divide and Conquer</a:t>
            </a:r>
            <a:r>
              <a:rPr lang="en-US"/>
              <a:t> lebih natural diungkapkan dengan skema rekursif. </a:t>
            </a:r>
            <a:endParaRPr/>
          </a:p>
        </p:txBody>
      </p:sp>
      <p:sp>
        <p:nvSpPr>
          <p:cNvPr id="251" name="Google Shape;251;p20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16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Ilustrasi </a:t>
            </a:r>
            <a:r>
              <a:rPr lang="en-US" i="1"/>
              <a:t>Divide Conquer</a:t>
            </a:r>
            <a:endParaRPr/>
          </a:p>
        </p:txBody>
      </p:sp>
      <p:sp>
        <p:nvSpPr>
          <p:cNvPr id="257" name="Google Shape;257;p21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58" name="Google Shape;258;p21"/>
          <p:cNvPicPr preferRelativeResize="0"/>
          <p:nvPr/>
        </p:nvPicPr>
        <p:blipFill rotWithShape="1">
          <a:blip r:embed="rId3">
            <a:alphaModFix/>
          </a:blip>
          <a:srcRect l="26875" t="18125" r="24999" b="6248"/>
          <a:stretch/>
        </p:blipFill>
        <p:spPr>
          <a:xfrm>
            <a:off x="3458543" y="1143000"/>
            <a:ext cx="5274914" cy="497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>
            <a:spLocks noGrp="1"/>
          </p:cNvSpPr>
          <p:nvPr>
            <p:ph type="title"/>
          </p:nvPr>
        </p:nvSpPr>
        <p:spPr>
          <a:xfrm>
            <a:off x="3012140" y="365126"/>
            <a:ext cx="7186059" cy="73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Skema Umum Divide Conquer</a:t>
            </a:r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aphicFrame>
        <p:nvGraphicFramePr>
          <p:cNvPr id="265" name="Google Shape;265;p22"/>
          <p:cNvGraphicFramePr/>
          <p:nvPr/>
        </p:nvGraphicFramePr>
        <p:xfrm>
          <a:off x="4524574" y="1792112"/>
          <a:ext cx="7365659" cy="3748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365659" imgH="3748076" progId="Word.Document.8">
                  <p:embed/>
                </p:oleObj>
              </mc:Choice>
              <mc:Fallback>
                <p:oleObj r:id="rId3" imgW="7365659" imgH="3748076" progId="Word.Document.8">
                  <p:embed/>
                  <p:pic>
                    <p:nvPicPr>
                      <p:cNvPr id="265" name="Google Shape;265;p22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4524574" y="1792112"/>
                        <a:ext cx="7365659" cy="37480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" name="Google Shape;266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8881" y="365126"/>
            <a:ext cx="3263034" cy="5766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Skema Jika Pembagian Menghasilkan Dua Bagian Masalah Berukuran Sama</a:t>
            </a:r>
            <a:endParaRPr/>
          </a:p>
        </p:txBody>
      </p:sp>
      <p:sp>
        <p:nvSpPr>
          <p:cNvPr id="272" name="Google Shape;272;p23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73" name="Google Shape;273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8193" t="34159" r="19040" b="24030"/>
          <a:stretch/>
        </p:blipFill>
        <p:spPr>
          <a:xfrm>
            <a:off x="838200" y="2032135"/>
            <a:ext cx="10515600" cy="393831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71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Ilustrasi Divide Conquer</a:t>
            </a:r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80" name="Google Shape;280;p24"/>
          <p:cNvPicPr preferRelativeResize="0"/>
          <p:nvPr/>
        </p:nvPicPr>
        <p:blipFill rotWithShape="1">
          <a:blip r:embed="rId3">
            <a:alphaModFix/>
          </a:blip>
          <a:srcRect l="44860" t="12080" r="26714" b="50420"/>
          <a:stretch/>
        </p:blipFill>
        <p:spPr>
          <a:xfrm>
            <a:off x="403849" y="2416960"/>
            <a:ext cx="4275288" cy="317096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1" name="Google Shape;281;p24"/>
          <p:cNvSpPr/>
          <p:nvPr/>
        </p:nvSpPr>
        <p:spPr>
          <a:xfrm>
            <a:off x="1037236" y="1696073"/>
            <a:ext cx="2642753" cy="33570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Tahap Rekursif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24"/>
          <p:cNvPicPr preferRelativeResize="0"/>
          <p:nvPr/>
        </p:nvPicPr>
        <p:blipFill rotWithShape="1">
          <a:blip r:embed="rId4">
            <a:alphaModFix/>
          </a:blip>
          <a:srcRect l="32481" t="17117" r="15280" b="22620"/>
          <a:stretch/>
        </p:blipFill>
        <p:spPr>
          <a:xfrm>
            <a:off x="5405718" y="2031774"/>
            <a:ext cx="6662235" cy="432108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"/>
          <p:cNvSpPr/>
          <p:nvPr/>
        </p:nvSpPr>
        <p:spPr>
          <a:xfrm>
            <a:off x="7495842" y="1360372"/>
            <a:ext cx="2642753" cy="33570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Tahap Rekursif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72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Case Divide Conquer</a:t>
            </a:r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body" idx="1"/>
          </p:nvPr>
        </p:nvSpPr>
        <p:spPr>
          <a:xfrm>
            <a:off x="838200" y="1221689"/>
            <a:ext cx="4164106" cy="370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05740" lvl="0" indent="-2057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Char char="🞂"/>
            </a:pPr>
            <a:r>
              <a:rPr lang="en-US" sz="2400"/>
              <a:t>Best Case</a:t>
            </a:r>
            <a:endParaRPr/>
          </a:p>
          <a:p>
            <a:pPr marL="213122" lvl="0" indent="-21312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	Best case ditemukan saat elemen median bagian-tabel berukuran relatif sama setiap partisi</a:t>
            </a:r>
            <a:endParaRPr sz="2400"/>
          </a:p>
        </p:txBody>
      </p:sp>
      <p:pic>
        <p:nvPicPr>
          <p:cNvPr id="291" name="Google Shape;291;p25"/>
          <p:cNvPicPr preferRelativeResize="0"/>
          <p:nvPr/>
        </p:nvPicPr>
        <p:blipFill rotWithShape="1">
          <a:blip r:embed="rId3">
            <a:alphaModFix/>
          </a:blip>
          <a:srcRect l="21176" t="14997" r="21648" b="28506"/>
          <a:stretch/>
        </p:blipFill>
        <p:spPr>
          <a:xfrm>
            <a:off x="708027" y="3429000"/>
            <a:ext cx="4424451" cy="245802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2" name="Google Shape;292;p25"/>
          <p:cNvSpPr txBox="1"/>
          <p:nvPr/>
        </p:nvSpPr>
        <p:spPr>
          <a:xfrm>
            <a:off x="6515194" y="1221689"/>
            <a:ext cx="5224088" cy="370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marR="0" lvl="0" indent="-27432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Char char="🞂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Worst Case</a:t>
            </a:r>
            <a:endParaRPr/>
          </a:p>
          <a:p>
            <a:pPr marL="213122" marR="0" lvl="0" indent="-213122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Worst Case ditemukan saat upa tabel selalu minimum atau maksimum (tidak berukuran sama) setiap partisi. </a:t>
            </a:r>
            <a:endParaRPr/>
          </a:p>
        </p:txBody>
      </p:sp>
      <p:pic>
        <p:nvPicPr>
          <p:cNvPr id="293" name="Google Shape;293;p25"/>
          <p:cNvPicPr preferRelativeResize="0"/>
          <p:nvPr/>
        </p:nvPicPr>
        <p:blipFill rotWithShape="1">
          <a:blip r:embed="rId4">
            <a:alphaModFix/>
          </a:blip>
          <a:srcRect l="25362" t="15383" r="36264" b="22568"/>
          <a:stretch/>
        </p:blipFill>
        <p:spPr>
          <a:xfrm>
            <a:off x="7538929" y="3111835"/>
            <a:ext cx="3304730" cy="300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71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Contoh – Mencari Nilai Min dan Max</a:t>
            </a:r>
            <a:endParaRPr/>
          </a:p>
        </p:txBody>
      </p:sp>
      <p:sp>
        <p:nvSpPr>
          <p:cNvPr id="299" name="Google Shape;299;p26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00" name="Google Shape;300;p26" descr="https://andikafisma.files.wordpress.com/2010/05/untitled-2.jpg?w=6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1608" y="1075766"/>
            <a:ext cx="5296897" cy="5147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0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Kelebihan dan Kelemahan Divide Conquer</a:t>
            </a:r>
            <a:endParaRPr/>
          </a:p>
        </p:txBody>
      </p:sp>
      <p:sp>
        <p:nvSpPr>
          <p:cNvPr id="306" name="Google Shape;306;p27"/>
          <p:cNvSpPr txBox="1">
            <a:spLocks noGrp="1"/>
          </p:cNvSpPr>
          <p:nvPr>
            <p:ph type="body" idx="1"/>
          </p:nvPr>
        </p:nvSpPr>
        <p:spPr>
          <a:xfrm>
            <a:off x="838200" y="143566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u="sng"/>
              <a:t>Kelebihan</a:t>
            </a:r>
            <a:endParaRPr sz="2400" u="sng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Dapat memecahkan masalah yang sulit (Efektif untuk masalah yang cukup rumit)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Memiliki efisiensi algoritma yang tinggi. (Efisien menyelesaikan algoritma sorting)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Bekerja secara paralel. Divide and Conquer didesain bekerja dalam mesin-mesin yang memiliki banyak prosesor (memiliki sistem pembagian memori)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Akses memori yang cukup kecil, sehingga meningkatkan efisiensi memori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u="sng"/>
              <a:t>Kelemahan</a:t>
            </a:r>
            <a:endParaRPr sz="2400" u="sng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Lambatnya proses perulangan (Beban yang cukup signifikan pada prosesor, jadi lebih lambat prosesnya untuk masalah yang sederhana)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Lebih rumit untuk masalah yang sederhana (Algoritma sekuensial terbukti lebih mudah dibuat daripada algoritma divide and conquer untuk masalah sederhana)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sp>
        <p:nvSpPr>
          <p:cNvPr id="307" name="Google Shape;307;p27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Penerapan Algoritma Divide Conquer</a:t>
            </a:r>
            <a:endParaRPr/>
          </a:p>
        </p:txBody>
      </p:sp>
      <p:sp>
        <p:nvSpPr>
          <p:cNvPr id="313" name="Google Shape;313;p28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grpSp>
        <p:nvGrpSpPr>
          <p:cNvPr id="314" name="Google Shape;314;p28"/>
          <p:cNvGrpSpPr/>
          <p:nvPr/>
        </p:nvGrpSpPr>
        <p:grpSpPr>
          <a:xfrm>
            <a:off x="643763" y="1710974"/>
            <a:ext cx="11050278" cy="4262795"/>
            <a:chOff x="46151" y="3198"/>
            <a:chExt cx="11050278" cy="4262795"/>
          </a:xfrm>
        </p:grpSpPr>
        <p:sp>
          <p:nvSpPr>
            <p:cNvPr id="315" name="Google Shape;315;p28"/>
            <p:cNvSpPr/>
            <p:nvPr/>
          </p:nvSpPr>
          <p:spPr>
            <a:xfrm rot="10800000">
              <a:off x="373911" y="3198"/>
              <a:ext cx="10722518" cy="1198925"/>
            </a:xfrm>
            <a:prstGeom prst="homePlate">
              <a:avLst>
                <a:gd name="adj" fmla="val 50000"/>
              </a:avLst>
            </a:prstGeom>
            <a:solidFill>
              <a:srgbClr val="00206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8"/>
            <p:cNvSpPr txBox="1"/>
            <p:nvPr/>
          </p:nvSpPr>
          <p:spPr>
            <a:xfrm>
              <a:off x="673642" y="3198"/>
              <a:ext cx="10422787" cy="1198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28675" tIns="209550" rIns="391150" bIns="209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500"/>
                <a:buFont typeface="Calibri"/>
                <a:buNone/>
              </a:pPr>
              <a:r>
                <a:rPr lang="en-US" sz="55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Merge Sort</a:t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46151" y="3198"/>
              <a:ext cx="1198925" cy="1198925"/>
            </a:xfrm>
            <a:prstGeom prst="ellipse">
              <a:avLst/>
            </a:prstGeom>
            <a:solidFill>
              <a:srgbClr val="F1542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 rot="10800000">
              <a:off x="373911" y="1535133"/>
              <a:ext cx="10722518" cy="1198925"/>
            </a:xfrm>
            <a:prstGeom prst="homePlate">
              <a:avLst>
                <a:gd name="adj" fmla="val 50000"/>
              </a:avLst>
            </a:prstGeom>
            <a:solidFill>
              <a:srgbClr val="00206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8"/>
            <p:cNvSpPr txBox="1"/>
            <p:nvPr/>
          </p:nvSpPr>
          <p:spPr>
            <a:xfrm>
              <a:off x="673642" y="1535133"/>
              <a:ext cx="10422787" cy="1198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28675" tIns="209550" rIns="391150" bIns="209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500"/>
                <a:buFont typeface="Calibri"/>
                <a:buNone/>
              </a:pPr>
              <a:r>
                <a:rPr lang="en-US" sz="55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Quick Sort</a:t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46151" y="1535133"/>
              <a:ext cx="1198925" cy="1198925"/>
            </a:xfrm>
            <a:prstGeom prst="ellipse">
              <a:avLst/>
            </a:prstGeom>
            <a:solidFill>
              <a:srgbClr val="F1542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 rot="10800000">
              <a:off x="373911" y="3067068"/>
              <a:ext cx="10722518" cy="1198925"/>
            </a:xfrm>
            <a:prstGeom prst="homePlate">
              <a:avLst>
                <a:gd name="adj" fmla="val 50000"/>
              </a:avLst>
            </a:prstGeom>
            <a:solidFill>
              <a:srgbClr val="00206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8"/>
            <p:cNvSpPr txBox="1"/>
            <p:nvPr/>
          </p:nvSpPr>
          <p:spPr>
            <a:xfrm>
              <a:off x="673642" y="3067068"/>
              <a:ext cx="10422787" cy="1198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28675" tIns="209550" rIns="391150" bIns="209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500"/>
                <a:buFont typeface="Calibri"/>
                <a:buNone/>
              </a:pPr>
              <a:r>
                <a:rPr lang="en-US" sz="55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Binary Search</a:t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46151" y="3067068"/>
              <a:ext cx="1198925" cy="1198925"/>
            </a:xfrm>
            <a:prstGeom prst="ellipse">
              <a:avLst/>
            </a:prstGeom>
            <a:solidFill>
              <a:srgbClr val="F1542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123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Ilustrasi Penerapan </a:t>
            </a:r>
            <a:r>
              <a:rPr lang="en-US" sz="4000" i="1"/>
              <a:t>Divide Conquer</a:t>
            </a:r>
            <a:r>
              <a:rPr lang="en-US" sz="4000"/>
              <a:t> Pada Kasus </a:t>
            </a:r>
            <a:r>
              <a:rPr lang="en-US" sz="4000" i="1"/>
              <a:t>Sorting</a:t>
            </a:r>
            <a:endParaRPr/>
          </a:p>
        </p:txBody>
      </p:sp>
      <p:sp>
        <p:nvSpPr>
          <p:cNvPr id="329" name="Google Shape;329;p29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330" name="Google Shape;33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476" y="2682931"/>
            <a:ext cx="5227983" cy="313679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1" name="Google Shape;331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9977" y="2378581"/>
            <a:ext cx="4900643" cy="374549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2" name="Google Shape;332;p29"/>
          <p:cNvSpPr txBox="1"/>
          <p:nvPr/>
        </p:nvSpPr>
        <p:spPr>
          <a:xfrm>
            <a:off x="5338482" y="1758558"/>
            <a:ext cx="18671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MERGE SORT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5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i="1"/>
              <a:t>Outlines</a:t>
            </a:r>
            <a:endParaRPr/>
          </a:p>
        </p:txBody>
      </p:sp>
      <p:sp>
        <p:nvSpPr>
          <p:cNvPr id="86" name="Google Shape;86;p3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pSp>
        <p:nvGrpSpPr>
          <p:cNvPr id="87" name="Google Shape;87;p3"/>
          <p:cNvGrpSpPr/>
          <p:nvPr/>
        </p:nvGrpSpPr>
        <p:grpSpPr>
          <a:xfrm>
            <a:off x="643763" y="1710974"/>
            <a:ext cx="11050278" cy="4262795"/>
            <a:chOff x="46151" y="3198"/>
            <a:chExt cx="11050278" cy="4262795"/>
          </a:xfrm>
        </p:grpSpPr>
        <p:sp>
          <p:nvSpPr>
            <p:cNvPr id="88" name="Google Shape;88;p3"/>
            <p:cNvSpPr/>
            <p:nvPr/>
          </p:nvSpPr>
          <p:spPr>
            <a:xfrm rot="10800000">
              <a:off x="373911" y="3198"/>
              <a:ext cx="10722518" cy="1198925"/>
            </a:xfrm>
            <a:prstGeom prst="homePlate">
              <a:avLst>
                <a:gd name="adj" fmla="val 50000"/>
              </a:avLst>
            </a:prstGeom>
            <a:solidFill>
              <a:srgbClr val="00206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 txBox="1"/>
            <p:nvPr/>
          </p:nvSpPr>
          <p:spPr>
            <a:xfrm>
              <a:off x="673642" y="3198"/>
              <a:ext cx="10422787" cy="1198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28675" tIns="205725" rIns="384025" bIns="20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400"/>
                <a:buFont typeface="Calibri"/>
                <a:buNone/>
              </a:pPr>
              <a:r>
                <a:rPr lang="en-US" sz="54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Brute Force</a:t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46151" y="3198"/>
              <a:ext cx="1198925" cy="1198925"/>
            </a:xfrm>
            <a:prstGeom prst="ellipse">
              <a:avLst/>
            </a:prstGeom>
            <a:solidFill>
              <a:srgbClr val="F1542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10800000">
              <a:off x="373911" y="1535133"/>
              <a:ext cx="10722518" cy="1198925"/>
            </a:xfrm>
            <a:prstGeom prst="homePlate">
              <a:avLst>
                <a:gd name="adj" fmla="val 50000"/>
              </a:avLst>
            </a:prstGeom>
            <a:solidFill>
              <a:srgbClr val="00206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 txBox="1"/>
            <p:nvPr/>
          </p:nvSpPr>
          <p:spPr>
            <a:xfrm>
              <a:off x="673642" y="1535133"/>
              <a:ext cx="10422787" cy="1198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28675" tIns="205725" rIns="384025" bIns="20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400"/>
                <a:buFont typeface="Calibri"/>
                <a:buNone/>
              </a:pPr>
              <a:r>
                <a:rPr lang="en-US" sz="54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Divide Conquer</a:t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6151" y="1535133"/>
              <a:ext cx="1198925" cy="1198925"/>
            </a:xfrm>
            <a:prstGeom prst="ellipse">
              <a:avLst/>
            </a:prstGeom>
            <a:solidFill>
              <a:srgbClr val="F1542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10800000">
              <a:off x="373911" y="3067068"/>
              <a:ext cx="10722518" cy="1198925"/>
            </a:xfrm>
            <a:prstGeom prst="homePlate">
              <a:avLst>
                <a:gd name="adj" fmla="val 50000"/>
              </a:avLst>
            </a:prstGeom>
            <a:solidFill>
              <a:srgbClr val="00206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 txBox="1"/>
            <p:nvPr/>
          </p:nvSpPr>
          <p:spPr>
            <a:xfrm>
              <a:off x="673642" y="3067068"/>
              <a:ext cx="10422787" cy="1198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28675" tIns="205725" rIns="384025" bIns="20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400"/>
                <a:buFont typeface="Calibri"/>
                <a:buNone/>
              </a:pPr>
              <a:r>
                <a:rPr lang="en-US" sz="5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Big O Notation</a:t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6151" y="3067068"/>
              <a:ext cx="1198925" cy="1198925"/>
            </a:xfrm>
            <a:prstGeom prst="ellipse">
              <a:avLst/>
            </a:prstGeom>
            <a:solidFill>
              <a:srgbClr val="F1542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73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Trivia: </a:t>
            </a:r>
            <a:r>
              <a:rPr lang="en-US" i="1"/>
              <a:t>Divide Conquer</a:t>
            </a:r>
            <a:endParaRPr/>
          </a:p>
        </p:txBody>
      </p:sp>
      <p:sp>
        <p:nvSpPr>
          <p:cNvPr id="338" name="Google Shape;338;p30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339" name="Google Shape;339;p30"/>
          <p:cNvSpPr txBox="1"/>
          <p:nvPr/>
        </p:nvSpPr>
        <p:spPr>
          <a:xfrm>
            <a:off x="4827494" y="5860755"/>
            <a:ext cx="31924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Arsitektur </a:t>
            </a: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Microservices</a:t>
            </a:r>
            <a:endParaRPr/>
          </a:p>
        </p:txBody>
      </p:sp>
      <p:pic>
        <p:nvPicPr>
          <p:cNvPr id="340" name="Google Shape;34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0282" y="1289934"/>
            <a:ext cx="8178053" cy="4383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Notasi Big O</a:t>
            </a:r>
            <a:endParaRPr/>
          </a:p>
        </p:txBody>
      </p:sp>
      <p:sp>
        <p:nvSpPr>
          <p:cNvPr id="346" name="Google Shape;346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/>
              <a:t>Apakah algoritma kita sudah efisien?</a:t>
            </a:r>
            <a:endParaRPr/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43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Notasi Big O</a:t>
            </a:r>
            <a:endParaRPr/>
          </a:p>
        </p:txBody>
      </p:sp>
      <p:sp>
        <p:nvSpPr>
          <p:cNvPr id="353" name="Google Shape;353;p32"/>
          <p:cNvSpPr txBox="1">
            <a:spLocks noGrp="1"/>
          </p:cNvSpPr>
          <p:nvPr>
            <p:ph type="body" idx="1"/>
          </p:nvPr>
        </p:nvSpPr>
        <p:spPr>
          <a:xfrm>
            <a:off x="838200" y="135497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Analisis algoritma untuk kompleksitas waktu atau ruang memori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Dapat diukur atau dipandang berdasarkan worst-case, best-case, average-case.</a:t>
            </a: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Dari tercepat hingga terlambat :</a:t>
            </a:r>
            <a:endParaRPr/>
          </a:p>
          <a:p>
            <a:pPr marL="559594" lvl="0" indent="-3857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O(1) </a:t>
            </a:r>
            <a:endParaRPr/>
          </a:p>
          <a:p>
            <a:pPr marL="559594" lvl="0" indent="-3857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O(log n) </a:t>
            </a:r>
            <a:endParaRPr/>
          </a:p>
          <a:p>
            <a:pPr marL="559594" lvl="0" indent="-3857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O(n) .</a:t>
            </a:r>
            <a:endParaRPr/>
          </a:p>
          <a:p>
            <a:pPr marL="559594" lvl="0" indent="-3857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O(n log n) </a:t>
            </a:r>
            <a:endParaRPr/>
          </a:p>
          <a:p>
            <a:pPr marL="559594" lvl="0" indent="-3857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O(n^p) </a:t>
            </a:r>
            <a:endParaRPr/>
          </a:p>
          <a:p>
            <a:pPr marL="559594" lvl="0" indent="-3857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O(k^n) </a:t>
            </a:r>
            <a:endParaRPr/>
          </a:p>
          <a:p>
            <a:pPr marL="559594" lvl="0" indent="-3857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O(n!) </a:t>
            </a:r>
            <a:endParaRPr sz="2400"/>
          </a:p>
        </p:txBody>
      </p:sp>
      <p:sp>
        <p:nvSpPr>
          <p:cNvPr id="354" name="Google Shape;354;p32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355" name="Google Shape;35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9565" y="2350962"/>
            <a:ext cx="5454600" cy="3701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Notasi O(1)</a:t>
            </a:r>
            <a:endParaRPr/>
          </a:p>
        </p:txBody>
      </p:sp>
      <p:sp>
        <p:nvSpPr>
          <p:cNvPr id="361" name="Google Shape;361;p33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362" name="Google Shape;362;p33"/>
          <p:cNvSpPr txBox="1">
            <a:spLocks noGrp="1"/>
          </p:cNvSpPr>
          <p:nvPr>
            <p:ph type="body" idx="1"/>
          </p:nvPr>
        </p:nvSpPr>
        <p:spPr>
          <a:xfrm>
            <a:off x="838200" y="2258706"/>
            <a:ext cx="7295030" cy="9541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int n = 1000;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System.out.println("Hey - your input is: " + n);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</p:txBody>
      </p:sp>
      <p:sp>
        <p:nvSpPr>
          <p:cNvPr id="363" name="Google Shape;363;p33"/>
          <p:cNvSpPr txBox="1"/>
          <p:nvPr/>
        </p:nvSpPr>
        <p:spPr>
          <a:xfrm>
            <a:off x="838200" y="3354050"/>
            <a:ext cx="5417820" cy="9541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-US" sz="20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(int a, int b) {</a:t>
            </a:r>
            <a:b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a + b;</a:t>
            </a:r>
            <a:b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4" name="Google Shape;364;p33"/>
          <p:cNvSpPr txBox="1"/>
          <p:nvPr/>
        </p:nvSpPr>
        <p:spPr>
          <a:xfrm>
            <a:off x="726140" y="1688958"/>
            <a:ext cx="182812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Contoh Kode</a:t>
            </a:r>
            <a:endParaRPr/>
          </a:p>
        </p:txBody>
      </p:sp>
      <p:sp>
        <p:nvSpPr>
          <p:cNvPr id="365" name="Google Shape;365;p33"/>
          <p:cNvSpPr/>
          <p:nvPr/>
        </p:nvSpPr>
        <p:spPr>
          <a:xfrm>
            <a:off x="838200" y="4568877"/>
            <a:ext cx="773597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complexity 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O(1) 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dikarenakan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hanya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menjalankan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sekali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instruksi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return,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berapapun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input yang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dimasukkan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dalam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fungsi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791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Notasi O(log n)</a:t>
            </a:r>
            <a:endParaRPr/>
          </a:p>
        </p:txBody>
      </p:sp>
      <p:sp>
        <p:nvSpPr>
          <p:cNvPr id="371" name="Google Shape;371;p34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372" name="Google Shape;372;p34"/>
          <p:cNvSpPr txBox="1">
            <a:spLocks noGrp="1"/>
          </p:cNvSpPr>
          <p:nvPr>
            <p:ph type="body" idx="1"/>
          </p:nvPr>
        </p:nvSpPr>
        <p:spPr>
          <a:xfrm>
            <a:off x="838200" y="1587518"/>
            <a:ext cx="6907306" cy="172950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nn-NO" sz="1800" dirty="0">
                <a:latin typeface="Courier New"/>
                <a:ea typeface="Courier New"/>
                <a:cs typeface="Courier New"/>
                <a:sym typeface="Courier New"/>
              </a:rPr>
              <a:t>for (int i = 1; i &lt; n; i = i * 2)</a:t>
            </a:r>
            <a:endParaRPr lang="nn-NO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System.out.println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(”Hasil: " +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838200" y="3694892"/>
            <a:ext cx="229272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Jika n = 8, maka </a:t>
            </a:r>
            <a:endParaRPr/>
          </a:p>
        </p:txBody>
      </p:sp>
      <p:sp>
        <p:nvSpPr>
          <p:cNvPr id="374" name="Google Shape;374;p34"/>
          <p:cNvSpPr/>
          <p:nvPr/>
        </p:nvSpPr>
        <p:spPr>
          <a:xfrm>
            <a:off x="3888523" y="3853209"/>
            <a:ext cx="1920605" cy="156966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Hasil : 1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Hasil : 2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Hasil : 4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5" name="Google Shape;375;p34"/>
          <p:cNvCxnSpPr/>
          <p:nvPr/>
        </p:nvCxnSpPr>
        <p:spPr>
          <a:xfrm>
            <a:off x="2319496" y="4314874"/>
            <a:ext cx="1351551" cy="32316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6" name="Google Shape;376;p34"/>
          <p:cNvSpPr/>
          <p:nvPr/>
        </p:nvSpPr>
        <p:spPr>
          <a:xfrm>
            <a:off x="6382874" y="4407205"/>
            <a:ext cx="5096267" cy="46166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Algoritma ini berjalan log(8) = 3 kali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Notasi O(n)</a:t>
            </a:r>
            <a:endParaRPr/>
          </a:p>
        </p:txBody>
      </p:sp>
      <p:sp>
        <p:nvSpPr>
          <p:cNvPr id="382" name="Google Shape;382;p35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383" name="Google Shape;383;p35"/>
          <p:cNvSpPr txBox="1">
            <a:spLocks noGrp="1"/>
          </p:cNvSpPr>
          <p:nvPr>
            <p:ph type="body" idx="1"/>
          </p:nvPr>
        </p:nvSpPr>
        <p:spPr>
          <a:xfrm>
            <a:off x="838200" y="1164724"/>
            <a:ext cx="7295029" cy="243908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double average(double[] numbers) {</a:t>
            </a:r>
            <a:b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  double sum = 0;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  for(double number: numbers) {</a:t>
            </a:r>
            <a:b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	sum += number;</a:t>
            </a:r>
            <a:b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  return sum /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numbers.length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4" name="Google Shape;384;p35"/>
          <p:cNvSpPr/>
          <p:nvPr/>
        </p:nvSpPr>
        <p:spPr>
          <a:xfrm>
            <a:off x="822302" y="3719664"/>
            <a:ext cx="10968318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Fungsi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diatas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memiliki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time complexity 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O(n) 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dikarenakan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menjalankan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looping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untuk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menjumlahkan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bilangan-bilangan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didalam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array.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Jumlah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loopingnya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bergantung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pada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panjang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array yang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dimasukkan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kedalam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fungsi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dirty="0"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Jika numbers 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memiliki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panjang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array 3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isi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[2,3,4] ,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fungsi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menjumlahkan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secara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urut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2, 3, dan 4,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kemudian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mengembalikan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rata-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ratanya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Sehingga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array yang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memiliki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panjang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3,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fungsi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melakukan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looping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sebanyak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untuk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menjumlahkan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bilangan-bilangannya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dan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seterusnya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Notasi O(n log n)</a:t>
            </a:r>
            <a:endParaRPr/>
          </a:p>
        </p:txBody>
      </p:sp>
      <p:sp>
        <p:nvSpPr>
          <p:cNvPr id="390" name="Google Shape;390;p36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391" name="Google Shape;391;p36"/>
          <p:cNvSpPr txBox="1">
            <a:spLocks noGrp="1"/>
          </p:cNvSpPr>
          <p:nvPr>
            <p:ph type="body" idx="1"/>
          </p:nvPr>
        </p:nvSpPr>
        <p:spPr>
          <a:xfrm>
            <a:off x="982756" y="1736938"/>
            <a:ext cx="10226487" cy="224404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nn-NO" sz="2000" dirty="0">
                <a:latin typeface="Courier New"/>
                <a:ea typeface="Courier New"/>
                <a:cs typeface="Courier New"/>
                <a:sym typeface="Courier New"/>
              </a:rPr>
              <a:t>for (int i = 1; i &lt;= n; i++){ </a:t>
            </a:r>
            <a:endParaRPr lang="nn-NO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   for(int j = 1; j &lt; 8; j = j * 2) {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System.out.println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(”Hasil: " +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+ " dan " + j);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   }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36"/>
          <p:cNvSpPr/>
          <p:nvPr/>
        </p:nvSpPr>
        <p:spPr>
          <a:xfrm>
            <a:off x="3420309" y="4769010"/>
            <a:ext cx="599066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Jika n = 8, </a:t>
            </a:r>
            <a:r>
              <a:rPr lang="en-US" sz="2800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maka</a:t>
            </a:r>
            <a:r>
              <a:rPr lang="en-US" sz="2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algoritma</a:t>
            </a:r>
            <a:r>
              <a:rPr lang="en-US" sz="2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akan</a:t>
            </a:r>
            <a:r>
              <a:rPr lang="en-US" sz="2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berjalan</a:t>
            </a:r>
            <a:r>
              <a:rPr lang="en-US" sz="2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i="1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8 * log(8) = 8 * 3 = 24</a:t>
            </a:r>
            <a:r>
              <a:rPr lang="en-US" sz="2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 kali.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71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Notasi O(n</a:t>
            </a:r>
            <a:r>
              <a:rPr lang="en-US" baseline="30000"/>
              <a:t>p</a:t>
            </a:r>
            <a:r>
              <a:rPr lang="en-US"/>
              <a:t>)</a:t>
            </a:r>
            <a:endParaRPr/>
          </a:p>
        </p:txBody>
      </p:sp>
      <p:sp>
        <p:nvSpPr>
          <p:cNvPr id="398" name="Google Shape;398;p37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399" name="Google Shape;399;p37"/>
          <p:cNvSpPr txBox="1">
            <a:spLocks noGrp="1"/>
          </p:cNvSpPr>
          <p:nvPr>
            <p:ph type="body" idx="1"/>
          </p:nvPr>
        </p:nvSpPr>
        <p:spPr>
          <a:xfrm>
            <a:off x="1223606" y="1884150"/>
            <a:ext cx="10027388" cy="221949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for (int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= 1;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&lt;= n;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++) {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   for(int j = 1; j &lt;= n;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j++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	 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System.out.println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(”Hasil: " +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+ " and " + j);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   }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0" name="Google Shape;400;p37"/>
          <p:cNvSpPr/>
          <p:nvPr/>
        </p:nvSpPr>
        <p:spPr>
          <a:xfrm>
            <a:off x="3478937" y="5001692"/>
            <a:ext cx="523412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Jika n = 8, </a:t>
            </a:r>
            <a:r>
              <a:rPr lang="en-US" sz="3200" i="1" dirty="0" err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maka</a:t>
            </a:r>
            <a:r>
              <a:rPr lang="en-US" sz="3200" i="1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 8</a:t>
            </a:r>
            <a:r>
              <a:rPr lang="en-US" sz="3200" i="1" baseline="30000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-US" sz="3200" i="1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 = 64</a:t>
            </a:r>
            <a:r>
              <a:rPr lang="en-US" sz="3200" dirty="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 kali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Notasi O(n</a:t>
            </a:r>
            <a:r>
              <a:rPr lang="en-US" baseline="30000"/>
              <a:t>p</a:t>
            </a:r>
            <a:r>
              <a:rPr lang="en-US"/>
              <a:t>) – Contoh Lain</a:t>
            </a:r>
            <a:endParaRPr/>
          </a:p>
        </p:txBody>
      </p:sp>
      <p:sp>
        <p:nvSpPr>
          <p:cNvPr id="406" name="Google Shape;406;p38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pic>
        <p:nvPicPr>
          <p:cNvPr id="407" name="Google Shape;40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0242" y="1088924"/>
            <a:ext cx="7591515" cy="234007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8"/>
          <p:cNvSpPr/>
          <p:nvPr/>
        </p:nvSpPr>
        <p:spPr>
          <a:xfrm>
            <a:off x="687083" y="4202164"/>
            <a:ext cx="4831117" cy="175432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Berapa kali count++ dijalankan dengan nilai n sembarang?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Ketika i = 1 , maka akan dijalankan 1 kali.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Ketika i = 2 , maka akan dijalankan 2 kali.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Ketika i = 3 , maka akan dijalankan 3 kali.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seterusnya…</a:t>
            </a:r>
            <a:endParaRPr/>
          </a:p>
        </p:txBody>
      </p:sp>
      <p:pic>
        <p:nvPicPr>
          <p:cNvPr id="409" name="Google Shape;40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3564" y="3744585"/>
            <a:ext cx="3916699" cy="108014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8"/>
          <p:cNvSpPr/>
          <p:nvPr/>
        </p:nvSpPr>
        <p:spPr>
          <a:xfrm>
            <a:off x="7365927" y="5433270"/>
            <a:ext cx="389433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Content"/>
                <a:cs typeface="Calibri" panose="020F0502020204030204" pitchFamily="34" charset="0"/>
                <a:sym typeface="Content"/>
              </a:rPr>
              <a:t>time complexity </a:t>
            </a:r>
            <a:r>
              <a:rPr lang="en-US" sz="2800" b="1" dirty="0">
                <a:solidFill>
                  <a:schemeClr val="dk1"/>
                </a:solidFill>
                <a:latin typeface="Calibri" panose="020F0502020204030204" pitchFamily="34" charset="0"/>
                <a:ea typeface="Content"/>
                <a:cs typeface="Calibri" panose="020F0502020204030204" pitchFamily="34" charset="0"/>
                <a:sym typeface="Content"/>
              </a:rPr>
              <a:t>O</a:t>
            </a:r>
            <a:r>
              <a:rPr lang="en-US" sz="2800" b="1" dirty="0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(n²)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1" name="Google Shape;411;p38"/>
          <p:cNvCxnSpPr>
            <a:stCxn id="407" idx="2"/>
            <a:endCxn id="408" idx="0"/>
          </p:cNvCxnSpPr>
          <p:nvPr/>
        </p:nvCxnSpPr>
        <p:spPr>
          <a:xfrm flipH="1">
            <a:off x="3102600" y="3429000"/>
            <a:ext cx="2993400" cy="773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12" name="Google Shape;412;p38"/>
          <p:cNvCxnSpPr>
            <a:stCxn id="408" idx="3"/>
            <a:endCxn id="409" idx="1"/>
          </p:cNvCxnSpPr>
          <p:nvPr/>
        </p:nvCxnSpPr>
        <p:spPr>
          <a:xfrm rot="10800000" flipH="1">
            <a:off x="5518200" y="4284627"/>
            <a:ext cx="1825500" cy="794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13" name="Google Shape;413;p38"/>
          <p:cNvCxnSpPr>
            <a:stCxn id="409" idx="2"/>
            <a:endCxn id="410" idx="0"/>
          </p:cNvCxnSpPr>
          <p:nvPr/>
        </p:nvCxnSpPr>
        <p:spPr>
          <a:xfrm>
            <a:off x="9301914" y="4824730"/>
            <a:ext cx="11181" cy="60854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72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Notasi O(k</a:t>
            </a:r>
            <a:r>
              <a:rPr lang="en-US" baseline="30000"/>
              <a:t>n</a:t>
            </a:r>
            <a:r>
              <a:rPr lang="en-US"/>
              <a:t>)</a:t>
            </a:r>
            <a:endParaRPr/>
          </a:p>
        </p:txBody>
      </p:sp>
      <p:sp>
        <p:nvSpPr>
          <p:cNvPr id="419" name="Google Shape;419;p39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420" name="Google Shape;420;p39"/>
          <p:cNvSpPr txBox="1">
            <a:spLocks noGrp="1"/>
          </p:cNvSpPr>
          <p:nvPr>
            <p:ph type="body" idx="1"/>
          </p:nvPr>
        </p:nvSpPr>
        <p:spPr>
          <a:xfrm>
            <a:off x="1035241" y="1609509"/>
            <a:ext cx="10121518" cy="1447111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for (int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= 1;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&lt;=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Math.pow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(2, n);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++){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System.out.println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(”Hasil : " + </a:t>
            </a:r>
            <a:r>
              <a:rPr lang="en-US" sz="20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3581400" y="3801380"/>
            <a:ext cx="5029200" cy="83099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Muncul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pada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kasus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atau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factor yang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terksponensial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ukuran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input</a:t>
            </a:r>
            <a:endParaRPr dirty="0"/>
          </a:p>
        </p:txBody>
      </p:sp>
      <p:sp>
        <p:nvSpPr>
          <p:cNvPr id="422" name="Google Shape;422;p39"/>
          <p:cNvSpPr/>
          <p:nvPr/>
        </p:nvSpPr>
        <p:spPr>
          <a:xfrm>
            <a:off x="4317308" y="5017658"/>
            <a:ext cx="3557384" cy="46166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Jika n = 8, maka 2</a:t>
            </a:r>
            <a:r>
              <a:rPr lang="en-US" sz="2400" i="1" baseline="30000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8</a:t>
            </a:r>
            <a:r>
              <a:rPr lang="en-US" sz="2400" i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 = 256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72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Pengantar</a:t>
            </a:r>
            <a:endParaRPr/>
          </a:p>
        </p:txBody>
      </p:sp>
      <p:sp>
        <p:nvSpPr>
          <p:cNvPr id="102" name="Google Shape;102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Deciding the data structure algorithm to solve the problem, is related to the number of data or </a:t>
            </a:r>
            <a:r>
              <a:rPr lang="en-US" i="1"/>
              <a:t>instance</a:t>
            </a:r>
            <a:r>
              <a:rPr lang="en-US"/>
              <a:t>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correct data structure decided, the lower time of complexity and the lower cost will be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2 main approach of problem solving: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i="1"/>
              <a:t>Brute Force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i="1"/>
              <a:t>Divide Conquer</a:t>
            </a:r>
            <a:endParaRPr sz="2800"/>
          </a:p>
        </p:txBody>
      </p:sp>
      <p:sp>
        <p:nvSpPr>
          <p:cNvPr id="103" name="Google Shape;103;p4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73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Notasi O(k</a:t>
            </a:r>
            <a:r>
              <a:rPr lang="en-US" baseline="30000"/>
              <a:t>n</a:t>
            </a:r>
            <a:r>
              <a:rPr lang="en-US"/>
              <a:t>) – Contoh Lain</a:t>
            </a:r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429" name="Google Shape;42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381804"/>
            <a:ext cx="4973975" cy="232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9827" y="3348960"/>
            <a:ext cx="4797360" cy="232958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0"/>
          <p:cNvSpPr/>
          <p:nvPr/>
        </p:nvSpPr>
        <p:spPr>
          <a:xfrm>
            <a:off x="1133851" y="3990531"/>
            <a:ext cx="51749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Misalkan dipanggil dengan func(4)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0"/>
          <p:cNvSpPr/>
          <p:nvPr/>
        </p:nvSpPr>
        <p:spPr>
          <a:xfrm>
            <a:off x="6695661" y="5727869"/>
            <a:ext cx="41656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Content"/>
                <a:cs typeface="Calibri" panose="020F0502020204030204" pitchFamily="34" charset="0"/>
                <a:sym typeface="Content"/>
              </a:rPr>
              <a:t>time complexity </a:t>
            </a:r>
            <a:r>
              <a:rPr lang="en-US" sz="2400" dirty="0" err="1">
                <a:solidFill>
                  <a:schemeClr val="dk1"/>
                </a:solidFill>
                <a:latin typeface="Calibri" panose="020F0502020204030204" pitchFamily="34" charset="0"/>
                <a:ea typeface="Content"/>
                <a:cs typeface="Calibri" panose="020F0502020204030204" pitchFamily="34" charset="0"/>
                <a:sym typeface="Content"/>
              </a:rPr>
              <a:t>sebesar</a:t>
            </a: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Content"/>
                <a:cs typeface="Calibri" panose="020F0502020204030204" pitchFamily="34" charset="0"/>
                <a:sym typeface="Content"/>
              </a:rPr>
              <a:t> </a:t>
            </a:r>
            <a:r>
              <a:rPr lang="en-US" sz="2400" b="1" dirty="0">
                <a:solidFill>
                  <a:schemeClr val="dk1"/>
                </a:solidFill>
                <a:latin typeface="Calibri" panose="020F0502020204030204" pitchFamily="34" charset="0"/>
                <a:ea typeface="Content"/>
                <a:cs typeface="Calibri" panose="020F0502020204030204" pitchFamily="34" charset="0"/>
                <a:sym typeface="Content"/>
              </a:rPr>
              <a:t>O(2^n)</a:t>
            </a:r>
            <a:endParaRPr sz="24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Notasi O(n!)</a:t>
            </a:r>
            <a:endParaRPr/>
          </a:p>
        </p:txBody>
      </p:sp>
      <p:sp>
        <p:nvSpPr>
          <p:cNvPr id="438" name="Google Shape;438;p41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439" name="Google Shape;439;p41"/>
          <p:cNvSpPr txBox="1">
            <a:spLocks noGrp="1"/>
          </p:cNvSpPr>
          <p:nvPr>
            <p:ph type="body" idx="1"/>
          </p:nvPr>
        </p:nvSpPr>
        <p:spPr>
          <a:xfrm>
            <a:off x="1485899" y="2191250"/>
            <a:ext cx="9486900" cy="14663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for (int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= 1;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&lt;= factorial(n);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++){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System.out.println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(”Hasil: " +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dirty="0"/>
          </a:p>
        </p:txBody>
      </p:sp>
      <p:sp>
        <p:nvSpPr>
          <p:cNvPr id="440" name="Google Shape;440;p41"/>
          <p:cNvSpPr/>
          <p:nvPr/>
        </p:nvSpPr>
        <p:spPr>
          <a:xfrm>
            <a:off x="4283945" y="4034119"/>
            <a:ext cx="38908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rgbClr val="333333"/>
                </a:solidFill>
                <a:latin typeface="Raleway"/>
                <a:ea typeface="Raleway"/>
                <a:cs typeface="Raleway"/>
                <a:sym typeface="Raleway"/>
              </a:rPr>
              <a:t>Jika n = 8 maka  8! = 40320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2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Aturan Big O</a:t>
            </a:r>
            <a:endParaRPr/>
          </a:p>
        </p:txBody>
      </p:sp>
      <p:sp>
        <p:nvSpPr>
          <p:cNvPr id="446" name="Google Shape;446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Cari notasi yang paling berkontribusi (biasanya yang bagian “+”  atau notasi O(1) ditiadakan)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“If” umumnya bersifat “ + ”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“for” umumnya bersifat “ * ”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Konstanta dari notasi Big O dapat ditiadakan (cth: 2 O(n) menjadi O(n)) </a:t>
            </a:r>
            <a:endParaRPr/>
          </a:p>
        </p:txBody>
      </p:sp>
      <p:sp>
        <p:nvSpPr>
          <p:cNvPr id="447" name="Google Shape;447;p42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Contoh Kasus</a:t>
            </a:r>
            <a:endParaRPr/>
          </a:p>
        </p:txBody>
      </p:sp>
      <p:sp>
        <p:nvSpPr>
          <p:cNvPr id="453" name="Google Shape;453;p43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454" name="Google Shape;45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1465" y="1177010"/>
            <a:ext cx="6735548" cy="4806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Contoh Kasus</a:t>
            </a:r>
            <a:endParaRPr/>
          </a:p>
        </p:txBody>
      </p:sp>
      <p:sp>
        <p:nvSpPr>
          <p:cNvPr id="460" name="Google Shape;460;p44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461" name="Google Shape;46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1465" y="1177010"/>
            <a:ext cx="6735548" cy="4806931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4"/>
          <p:cNvSpPr/>
          <p:nvPr/>
        </p:nvSpPr>
        <p:spPr>
          <a:xfrm>
            <a:off x="1855694" y="1667435"/>
            <a:ext cx="3563471" cy="67235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154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3" name="Google Shape;463;p44"/>
          <p:cNvCxnSpPr>
            <a:stCxn id="462" idx="3"/>
          </p:cNvCxnSpPr>
          <p:nvPr/>
        </p:nvCxnSpPr>
        <p:spPr>
          <a:xfrm>
            <a:off x="5419165" y="2003612"/>
            <a:ext cx="3134400" cy="0"/>
          </a:xfrm>
          <a:prstGeom prst="straightConnector1">
            <a:avLst/>
          </a:prstGeom>
          <a:noFill/>
          <a:ln w="28575" cap="flat" cmpd="sng">
            <a:solidFill>
              <a:srgbClr val="F1542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4" name="Google Shape;464;p44"/>
          <p:cNvSpPr txBox="1"/>
          <p:nvPr/>
        </p:nvSpPr>
        <p:spPr>
          <a:xfrm>
            <a:off x="8591242" y="1772778"/>
            <a:ext cx="14575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instruksi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4"/>
          <p:cNvSpPr/>
          <p:nvPr/>
        </p:nvSpPr>
        <p:spPr>
          <a:xfrm>
            <a:off x="1855694" y="2467926"/>
            <a:ext cx="5748873" cy="138643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154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6" name="Google Shape;466;p44"/>
          <p:cNvCxnSpPr/>
          <p:nvPr/>
        </p:nvCxnSpPr>
        <p:spPr>
          <a:xfrm>
            <a:off x="7604567" y="3186067"/>
            <a:ext cx="949124" cy="0"/>
          </a:xfrm>
          <a:prstGeom prst="straightConnector1">
            <a:avLst/>
          </a:prstGeom>
          <a:noFill/>
          <a:ln w="28575" cap="flat" cmpd="sng">
            <a:solidFill>
              <a:srgbClr val="F1542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7" name="Google Shape;467;p44"/>
          <p:cNvSpPr txBox="1"/>
          <p:nvPr/>
        </p:nvSpPr>
        <p:spPr>
          <a:xfrm>
            <a:off x="8591242" y="2930312"/>
            <a:ext cx="20890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n*n*1 instruksi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4"/>
          <p:cNvSpPr/>
          <p:nvPr/>
        </p:nvSpPr>
        <p:spPr>
          <a:xfrm>
            <a:off x="1855694" y="4040631"/>
            <a:ext cx="5748873" cy="1386438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154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9" name="Google Shape;469;p44"/>
          <p:cNvCxnSpPr/>
          <p:nvPr/>
        </p:nvCxnSpPr>
        <p:spPr>
          <a:xfrm>
            <a:off x="7604567" y="4758772"/>
            <a:ext cx="949124" cy="0"/>
          </a:xfrm>
          <a:prstGeom prst="straightConnector1">
            <a:avLst/>
          </a:prstGeom>
          <a:noFill/>
          <a:ln w="28575" cap="flat" cmpd="sng">
            <a:solidFill>
              <a:srgbClr val="F1542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0" name="Google Shape;470;p44"/>
          <p:cNvSpPr txBox="1"/>
          <p:nvPr/>
        </p:nvSpPr>
        <p:spPr>
          <a:xfrm>
            <a:off x="8591242" y="4503017"/>
            <a:ext cx="20890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n*n*1 instruksi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65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Contoh Kasus - Kesimpulan</a:t>
            </a:r>
            <a:endParaRPr/>
          </a:p>
        </p:txBody>
      </p:sp>
      <p:sp>
        <p:nvSpPr>
          <p:cNvPr id="476" name="Google Shape;476;p45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477" name="Google Shape;477;p45"/>
          <p:cNvSpPr txBox="1"/>
          <p:nvPr/>
        </p:nvSpPr>
        <p:spPr>
          <a:xfrm>
            <a:off x="1412112" y="2882097"/>
            <a:ext cx="9676047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+ n*n*1 + n*n*1 = 2 + n^2 + n^2 = 2 + 2*(n^2)</a:t>
            </a:r>
            <a:endParaRPr/>
          </a:p>
        </p:txBody>
      </p:sp>
      <p:sp>
        <p:nvSpPr>
          <p:cNvPr id="478" name="Google Shape;478;p45"/>
          <p:cNvSpPr/>
          <p:nvPr/>
        </p:nvSpPr>
        <p:spPr>
          <a:xfrm>
            <a:off x="1319514" y="2789499"/>
            <a:ext cx="532435" cy="76970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154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9" name="Google Shape;479;p45"/>
          <p:cNvCxnSpPr>
            <a:stCxn id="478" idx="2"/>
          </p:cNvCxnSpPr>
          <p:nvPr/>
        </p:nvCxnSpPr>
        <p:spPr>
          <a:xfrm>
            <a:off x="1585732" y="3559205"/>
            <a:ext cx="0" cy="943200"/>
          </a:xfrm>
          <a:prstGeom prst="straightConnector1">
            <a:avLst/>
          </a:prstGeom>
          <a:noFill/>
          <a:ln w="28575" cap="flat" cmpd="sng">
            <a:solidFill>
              <a:srgbClr val="F1542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80" name="Google Shape;480;p45"/>
          <p:cNvSpPr txBox="1"/>
          <p:nvPr/>
        </p:nvSpPr>
        <p:spPr>
          <a:xfrm>
            <a:off x="838200" y="4502552"/>
            <a:ext cx="167449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instruksi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45"/>
          <p:cNvSpPr/>
          <p:nvPr/>
        </p:nvSpPr>
        <p:spPr>
          <a:xfrm>
            <a:off x="2118167" y="2789500"/>
            <a:ext cx="1435255" cy="76970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154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2" name="Google Shape;482;p45"/>
          <p:cNvCxnSpPr>
            <a:stCxn id="481" idx="0"/>
          </p:cNvCxnSpPr>
          <p:nvPr/>
        </p:nvCxnSpPr>
        <p:spPr>
          <a:xfrm rot="10800000">
            <a:off x="2835795" y="2245600"/>
            <a:ext cx="0" cy="543900"/>
          </a:xfrm>
          <a:prstGeom prst="straightConnector1">
            <a:avLst/>
          </a:prstGeom>
          <a:noFill/>
          <a:ln w="28575" cap="flat" cmpd="sng">
            <a:solidFill>
              <a:srgbClr val="F1542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83" name="Google Shape;483;p45"/>
          <p:cNvSpPr txBox="1"/>
          <p:nvPr/>
        </p:nvSpPr>
        <p:spPr>
          <a:xfrm>
            <a:off x="1675448" y="1737272"/>
            <a:ext cx="24118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n*n*1 instruksi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45"/>
          <p:cNvSpPr/>
          <p:nvPr/>
        </p:nvSpPr>
        <p:spPr>
          <a:xfrm>
            <a:off x="3877989" y="2789499"/>
            <a:ext cx="1249594" cy="76970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154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5" name="Google Shape;485;p45"/>
          <p:cNvCxnSpPr/>
          <p:nvPr/>
        </p:nvCxnSpPr>
        <p:spPr>
          <a:xfrm>
            <a:off x="4502786" y="3551708"/>
            <a:ext cx="0" cy="950844"/>
          </a:xfrm>
          <a:prstGeom prst="straightConnector1">
            <a:avLst/>
          </a:prstGeom>
          <a:noFill/>
          <a:ln w="28575" cap="flat" cmpd="sng">
            <a:solidFill>
              <a:srgbClr val="F1542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86" name="Google Shape;486;p45"/>
          <p:cNvSpPr txBox="1"/>
          <p:nvPr/>
        </p:nvSpPr>
        <p:spPr>
          <a:xfrm>
            <a:off x="3306522" y="4502552"/>
            <a:ext cx="24118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n*n*1 instruksi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5"/>
          <p:cNvSpPr txBox="1"/>
          <p:nvPr/>
        </p:nvSpPr>
        <p:spPr>
          <a:xfrm>
            <a:off x="954718" y="5317397"/>
            <a:ext cx="1059083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Contoh: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Jika n = 10 elemen maka instruksi yang dijalankan adalah 2 + 2*(10^2) = 202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3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Latihan</a:t>
            </a:r>
            <a:endParaRPr/>
          </a:p>
        </p:txBody>
      </p:sp>
      <p:sp>
        <p:nvSpPr>
          <p:cNvPr id="493" name="Google Shape;493;p46"/>
          <p:cNvSpPr txBox="1">
            <a:spLocks noGrp="1"/>
          </p:cNvSpPr>
          <p:nvPr>
            <p:ph type="body" idx="1"/>
          </p:nvPr>
        </p:nvSpPr>
        <p:spPr>
          <a:xfrm>
            <a:off x="838200" y="1195327"/>
            <a:ext cx="10515600" cy="260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85763" lvl="0" indent="-38576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 dirty="0" err="1"/>
              <a:t>Buatlah</a:t>
            </a:r>
            <a:r>
              <a:rPr lang="en-US" sz="2800" dirty="0"/>
              <a:t> flowchart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menghitung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akar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</a:t>
            </a:r>
            <a:r>
              <a:rPr lang="en-US" sz="2800" dirty="0" err="1"/>
              <a:t>bilangan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al</a:t>
            </a:r>
            <a:r>
              <a:rPr lang="en-US" dirty="0" err="1"/>
              <a:t>goritma</a:t>
            </a:r>
            <a:r>
              <a:rPr lang="en-US" dirty="0"/>
              <a:t> Brute Force dan Divide Conquer! </a:t>
            </a:r>
            <a:r>
              <a:rPr lang="en-US" i="1" dirty="0"/>
              <a:t>Jika </a:t>
            </a:r>
            <a:r>
              <a:rPr lang="en-US" i="1" dirty="0" err="1"/>
              <a:t>bilangan</a:t>
            </a:r>
            <a:r>
              <a:rPr lang="en-US" i="1" dirty="0"/>
              <a:t> </a:t>
            </a:r>
            <a:r>
              <a:rPr lang="en-US" i="1" dirty="0" err="1"/>
              <a:t>tersebut</a:t>
            </a:r>
            <a:r>
              <a:rPr lang="en-US" i="1" dirty="0"/>
              <a:t> </a:t>
            </a:r>
            <a:r>
              <a:rPr lang="en-US" i="1" dirty="0" err="1"/>
              <a:t>bukan</a:t>
            </a:r>
            <a:r>
              <a:rPr lang="en-US" i="1" dirty="0"/>
              <a:t> </a:t>
            </a:r>
            <a:r>
              <a:rPr lang="en-US" i="1" dirty="0" err="1"/>
              <a:t>merupakan</a:t>
            </a:r>
            <a:r>
              <a:rPr lang="en-US" i="1" dirty="0"/>
              <a:t> </a:t>
            </a:r>
            <a:r>
              <a:rPr lang="en-US" i="1" dirty="0" err="1"/>
              <a:t>kuadrat</a:t>
            </a:r>
            <a:r>
              <a:rPr lang="en-US" i="1" dirty="0"/>
              <a:t> </a:t>
            </a:r>
            <a:r>
              <a:rPr lang="en-US" i="1" dirty="0" err="1"/>
              <a:t>sempurna</a:t>
            </a:r>
            <a:r>
              <a:rPr lang="en-US" i="1" dirty="0"/>
              <a:t>, </a:t>
            </a:r>
            <a:r>
              <a:rPr lang="en-US" i="1" dirty="0" err="1"/>
              <a:t>bulatkan</a:t>
            </a:r>
            <a:r>
              <a:rPr lang="en-US" i="1" dirty="0"/>
              <a:t> </a:t>
            </a:r>
            <a:r>
              <a:rPr lang="en-US" i="1" dirty="0" err="1"/>
              <a:t>angka</a:t>
            </a:r>
            <a:r>
              <a:rPr lang="en-US" i="1" dirty="0"/>
              <a:t> </a:t>
            </a:r>
            <a:r>
              <a:rPr lang="en-US" i="1" dirty="0" err="1"/>
              <a:t>ke</a:t>
            </a:r>
            <a:r>
              <a:rPr lang="en-US" i="1" dirty="0"/>
              <a:t> </a:t>
            </a:r>
            <a:r>
              <a:rPr lang="en-US" i="1" dirty="0" err="1"/>
              <a:t>bawah</a:t>
            </a:r>
            <a:r>
              <a:rPr lang="en-US" i="1" dirty="0"/>
              <a:t>.</a:t>
            </a:r>
            <a:endParaRPr i="1" dirty="0"/>
          </a:p>
          <a:p>
            <a:pPr marL="385763" lvl="0" indent="-3857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 dirty="0" err="1"/>
              <a:t>Buatlah</a:t>
            </a:r>
            <a:r>
              <a:rPr lang="en-US" sz="2800" dirty="0"/>
              <a:t> flowchart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menghitung</a:t>
            </a:r>
            <a:r>
              <a:rPr lang="en-US" sz="2800" dirty="0"/>
              <a:t> </a:t>
            </a:r>
            <a:r>
              <a:rPr lang="en-US" sz="2800" dirty="0" err="1"/>
              <a:t>hasil</a:t>
            </a:r>
            <a:r>
              <a:rPr lang="en-US" sz="2800" dirty="0"/>
              <a:t> </a:t>
            </a:r>
            <a:r>
              <a:rPr lang="en-US" sz="2800" dirty="0" err="1"/>
              <a:t>pangkat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inputan</a:t>
            </a:r>
            <a:r>
              <a:rPr lang="en-US" sz="2800" dirty="0"/>
              <a:t> </a:t>
            </a:r>
            <a:r>
              <a:rPr lang="en-US" sz="2800" dirty="0" err="1"/>
              <a:t>suatu</a:t>
            </a:r>
            <a:r>
              <a:rPr lang="en-US" sz="2800" dirty="0"/>
              <a:t> </a:t>
            </a:r>
            <a:r>
              <a:rPr lang="en-US" sz="2800" dirty="0" err="1"/>
              <a:t>bilangan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algoritma</a:t>
            </a:r>
            <a:r>
              <a:rPr lang="en-US" sz="2800" dirty="0"/>
              <a:t> Brute Force dan Divide Conquer!</a:t>
            </a:r>
            <a:endParaRPr dirty="0"/>
          </a:p>
          <a:p>
            <a:pPr marL="385763" lvl="0" indent="-2079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  <a:p>
            <a:pPr marL="385763" lvl="0" indent="-2079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  <a:p>
            <a:pPr marL="385763" lvl="0" indent="-2079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494" name="Google Shape;494;p46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3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Latihan</a:t>
            </a:r>
            <a:endParaRPr/>
          </a:p>
        </p:txBody>
      </p:sp>
      <p:sp>
        <p:nvSpPr>
          <p:cNvPr id="493" name="Google Shape;493;p46"/>
          <p:cNvSpPr txBox="1">
            <a:spLocks noGrp="1"/>
          </p:cNvSpPr>
          <p:nvPr>
            <p:ph type="body" idx="1"/>
          </p:nvPr>
        </p:nvSpPr>
        <p:spPr>
          <a:xfrm>
            <a:off x="838200" y="1195327"/>
            <a:ext cx="10515600" cy="260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 startAt="3"/>
            </a:pPr>
            <a:r>
              <a:rPr lang="en-US" sz="2800" dirty="0" err="1"/>
              <a:t>Tentukan</a:t>
            </a:r>
            <a:r>
              <a:rPr lang="en-US" sz="2800" dirty="0"/>
              <a:t> </a:t>
            </a:r>
            <a:r>
              <a:rPr lang="en-US" sz="2800" dirty="0" err="1"/>
              <a:t>notasi</a:t>
            </a:r>
            <a:r>
              <a:rPr lang="en-US" sz="2800" dirty="0"/>
              <a:t> Big O yang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kode</a:t>
            </a:r>
            <a:r>
              <a:rPr lang="en-US" sz="2800" dirty="0"/>
              <a:t> program </a:t>
            </a:r>
            <a:r>
              <a:rPr lang="en-US" sz="2800" dirty="0" err="1"/>
              <a:t>berikut</a:t>
            </a:r>
            <a:r>
              <a:rPr lang="en-US" sz="2800" dirty="0"/>
              <a:t>!</a:t>
            </a:r>
            <a:endParaRPr dirty="0"/>
          </a:p>
          <a:p>
            <a:pPr marL="385763" lvl="0" indent="-2079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494" name="Google Shape;494;p46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496" name="Google Shape;496;p46"/>
          <p:cNvSpPr/>
          <p:nvPr/>
        </p:nvSpPr>
        <p:spPr>
          <a:xfrm>
            <a:off x="1529179" y="1987772"/>
            <a:ext cx="443518" cy="50634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D94A3-875B-0D24-45C1-BDCD7B871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05" y="1987772"/>
            <a:ext cx="5152536" cy="36093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47477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3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Latihan</a:t>
            </a:r>
            <a:endParaRPr/>
          </a:p>
        </p:txBody>
      </p:sp>
      <p:sp>
        <p:nvSpPr>
          <p:cNvPr id="493" name="Google Shape;493;p46"/>
          <p:cNvSpPr txBox="1">
            <a:spLocks noGrp="1"/>
          </p:cNvSpPr>
          <p:nvPr>
            <p:ph type="body" idx="1"/>
          </p:nvPr>
        </p:nvSpPr>
        <p:spPr>
          <a:xfrm>
            <a:off x="838200" y="1195327"/>
            <a:ext cx="10515600" cy="260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 startAt="3"/>
            </a:pPr>
            <a:r>
              <a:rPr lang="en-US" sz="2800" dirty="0" err="1"/>
              <a:t>Tentukan</a:t>
            </a:r>
            <a:r>
              <a:rPr lang="en-US" sz="2800" dirty="0"/>
              <a:t> </a:t>
            </a:r>
            <a:r>
              <a:rPr lang="en-US" sz="2800" dirty="0" err="1"/>
              <a:t>notasi</a:t>
            </a:r>
            <a:r>
              <a:rPr lang="en-US" sz="2800" dirty="0"/>
              <a:t> Big O yang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kode</a:t>
            </a:r>
            <a:r>
              <a:rPr lang="en-US" sz="2800" dirty="0"/>
              <a:t> program </a:t>
            </a:r>
            <a:r>
              <a:rPr lang="en-US" sz="2800" dirty="0" err="1"/>
              <a:t>berikut</a:t>
            </a:r>
            <a:r>
              <a:rPr lang="en-US" sz="2800" dirty="0"/>
              <a:t>!</a:t>
            </a:r>
            <a:endParaRPr dirty="0"/>
          </a:p>
          <a:p>
            <a:pPr marL="385763" lvl="0" indent="-20796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494" name="Google Shape;494;p46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496" name="Google Shape;496;p46"/>
          <p:cNvSpPr/>
          <p:nvPr/>
        </p:nvSpPr>
        <p:spPr>
          <a:xfrm>
            <a:off x="1417667" y="1979141"/>
            <a:ext cx="443518" cy="50634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0DA0F-7135-374D-18A8-BFF4B5382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60" y="1979141"/>
            <a:ext cx="6872911" cy="25903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13030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7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pic>
        <p:nvPicPr>
          <p:cNvPr id="504" name="Google Shape;504;p47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2250" y="946150"/>
            <a:ext cx="9207500" cy="49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/>
              <a:t>Brute Force</a:t>
            </a:r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/>
              <a:t>Just do it! (one by one?)</a:t>
            </a:r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70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Definisi Brute Force #1</a:t>
            </a:r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1"/>
          </p:nvPr>
        </p:nvSpPr>
        <p:spPr>
          <a:xfrm>
            <a:off x="838200" y="150289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b="1" i="1"/>
              <a:t>Brute force</a:t>
            </a:r>
            <a:r>
              <a:rPr lang="en-US" sz="2800"/>
              <a:t> adalah pendekatan yang lempang (</a:t>
            </a:r>
            <a:r>
              <a:rPr lang="en-US" sz="2800" i="1"/>
              <a:t>straightforward</a:t>
            </a:r>
            <a:r>
              <a:rPr lang="en-US" sz="2800"/>
              <a:t>)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Dasar pemecahan dengan algoritma brute force didapatkan dari pernyataan pada persoalan (</a:t>
            </a:r>
            <a:r>
              <a:rPr lang="en-US" sz="2800" i="1"/>
              <a:t>problem statement</a:t>
            </a:r>
            <a:r>
              <a:rPr lang="en-US" sz="2800"/>
              <a:t>) dan definisi konsep yang dilibatkan.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Algoritma </a:t>
            </a:r>
            <a:r>
              <a:rPr lang="en-US" sz="2800" b="1" i="1"/>
              <a:t>brute force</a:t>
            </a:r>
            <a:r>
              <a:rPr lang="en-US" sz="2800"/>
              <a:t> lebih cocok untuk persoalan yang berukuran kecil karena mudah diimplementasikan dan tata cara yang sederhana.</a:t>
            </a:r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9360000" cy="68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Definisi Brute Force #2</a:t>
            </a:r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57175" lvl="0" indent="-247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>
                <a:solidFill>
                  <a:schemeClr val="dk1"/>
                </a:solidFill>
              </a:rPr>
              <a:t>Biasanya didasarkan pada:</a:t>
            </a:r>
            <a:endParaRPr/>
          </a:p>
          <a:p>
            <a:pPr marL="557213" lvl="1" indent="-204787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–"/>
            </a:pPr>
            <a:r>
              <a:rPr lang="en-US" sz="2800"/>
              <a:t>pernyataan pada persoalan (</a:t>
            </a:r>
            <a:r>
              <a:rPr lang="en-US" sz="2800" i="1"/>
              <a:t>problem statement</a:t>
            </a:r>
            <a:r>
              <a:rPr lang="en-US" sz="2800"/>
              <a:t>)</a:t>
            </a:r>
            <a:endParaRPr sz="2800"/>
          </a:p>
          <a:p>
            <a:pPr marL="557213" lvl="1" indent="-204787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–"/>
            </a:pPr>
            <a:r>
              <a:rPr lang="en-US" sz="2800"/>
              <a:t>definisi konsep yang dilibatkan. </a:t>
            </a:r>
            <a:endParaRPr/>
          </a:p>
          <a:p>
            <a:pPr marL="257175" lvl="0" indent="-2476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>
                <a:solidFill>
                  <a:schemeClr val="dk1"/>
                </a:solidFill>
              </a:rPr>
              <a:t>Algoritma </a:t>
            </a:r>
            <a:r>
              <a:rPr lang="en-US" i="1">
                <a:solidFill>
                  <a:schemeClr val="dk1"/>
                </a:solidFill>
              </a:rPr>
              <a:t>brute force</a:t>
            </a:r>
            <a:r>
              <a:rPr lang="en-US">
                <a:solidFill>
                  <a:schemeClr val="dk1"/>
                </a:solidFill>
              </a:rPr>
              <a:t> memecahkan persoalan dengan </a:t>
            </a:r>
            <a:endParaRPr/>
          </a:p>
          <a:p>
            <a:pPr marL="557213" lvl="1" indent="-204787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–"/>
            </a:pPr>
            <a:r>
              <a:rPr lang="en-US" sz="2800"/>
              <a:t>sangat sederhana, </a:t>
            </a:r>
            <a:endParaRPr sz="2800"/>
          </a:p>
          <a:p>
            <a:pPr marL="557213" lvl="1" indent="-204787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–"/>
            </a:pPr>
            <a:r>
              <a:rPr lang="en-US" sz="2800"/>
              <a:t>langsung, </a:t>
            </a:r>
            <a:endParaRPr sz="2800"/>
          </a:p>
          <a:p>
            <a:pPr marL="557213" lvl="1" indent="-204787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–"/>
            </a:pPr>
            <a:r>
              <a:rPr lang="en-US" sz="2800"/>
              <a:t>jelas (</a:t>
            </a:r>
            <a:r>
              <a:rPr lang="en-US" sz="2800" i="1"/>
              <a:t>obvious way</a:t>
            </a:r>
            <a:r>
              <a:rPr lang="en-US" sz="2800"/>
              <a:t>).</a:t>
            </a:r>
            <a:endParaRPr sz="2800"/>
          </a:p>
          <a:p>
            <a:pPr marL="257175" lvl="0" indent="-2476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US" i="1">
                <a:solidFill>
                  <a:schemeClr val="dk1"/>
                </a:solidFill>
              </a:rPr>
              <a:t>Just do it!  </a:t>
            </a:r>
            <a:r>
              <a:rPr lang="en-US">
                <a:solidFill>
                  <a:schemeClr val="dk1"/>
                </a:solidFill>
              </a:rPr>
              <a:t>atau</a:t>
            </a:r>
            <a:r>
              <a:rPr lang="en-US" i="1">
                <a:solidFill>
                  <a:schemeClr val="dk1"/>
                </a:solidFill>
              </a:rPr>
              <a:t> Just Solve it!</a:t>
            </a:r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60000" cy="697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Kareteristik Algoritma Brute Force</a:t>
            </a:r>
            <a:endParaRPr/>
          </a:p>
        </p:txBody>
      </p:sp>
      <p:sp>
        <p:nvSpPr>
          <p:cNvPr id="130" name="Google Shape;130;p8"/>
          <p:cNvSpPr txBox="1">
            <a:spLocks noGrp="1"/>
          </p:cNvSpPr>
          <p:nvPr>
            <p:ph type="sldNum" idx="12"/>
          </p:nvPr>
        </p:nvSpPr>
        <p:spPr>
          <a:xfrm>
            <a:off x="11513288" y="5941683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131" name="Google Shape;131;p8"/>
          <p:cNvGrpSpPr/>
          <p:nvPr/>
        </p:nvGrpSpPr>
        <p:grpSpPr>
          <a:xfrm>
            <a:off x="712693" y="1492468"/>
            <a:ext cx="11201401" cy="4240080"/>
            <a:chOff x="0" y="779770"/>
            <a:chExt cx="11201401" cy="4240080"/>
          </a:xfrm>
        </p:grpSpPr>
        <p:sp>
          <p:nvSpPr>
            <p:cNvPr id="133" name="Google Shape;133;p8"/>
            <p:cNvSpPr txBox="1"/>
            <p:nvPr/>
          </p:nvSpPr>
          <p:spPr>
            <a:xfrm>
              <a:off x="35640" y="1175972"/>
              <a:ext cx="11130121" cy="6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Algoritma </a:t>
              </a:r>
              <a:r>
                <a:rPr lang="en-US" sz="1800" b="0" i="1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brute force</a:t>
              </a: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umumnya tidak “cerdas” dan tidak mangkus, karena ia membutuhkan jumlah komputasi yang besar dan waktu yang lama dalam penyelesaiannya. 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0" y="779770"/>
              <a:ext cx="11201401" cy="64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 txBox="1"/>
            <p:nvPr/>
          </p:nvSpPr>
          <p:spPr>
            <a:xfrm>
              <a:off x="0" y="779770"/>
              <a:ext cx="11201401" cy="64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625" tIns="22850" rIns="128000" bIns="228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•"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Kata “force”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mengindikasikan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“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tenaga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”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ketimbang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“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otak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”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•"/>
              </a:pP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Kadang-kadang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algoritma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8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brute force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8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disebut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juga </a:t>
              </a:r>
              <a:r>
                <a:rPr lang="en-US" sz="1800" b="1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algoritma</a:t>
              </a:r>
              <a:r>
                <a:rPr lang="en-US" sz="18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naif 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lang="en-US" sz="1800" b="0" i="1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naïve algorithm</a:t>
              </a:r>
              <a:r>
                <a:rPr lang="en-US"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).</a:t>
              </a: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0" y="1425610"/>
              <a:ext cx="11201401" cy="73008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 txBox="1"/>
            <p:nvPr/>
          </p:nvSpPr>
          <p:spPr>
            <a:xfrm>
              <a:off x="35640" y="1461250"/>
              <a:ext cx="11130121" cy="6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Algoritma </a:t>
              </a:r>
              <a:r>
                <a:rPr lang="en-US" sz="18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brute force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lebih cocok untuk  persoalan yang berukuran kecil.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2155690"/>
              <a:ext cx="11201401" cy="64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 txBox="1"/>
            <p:nvPr/>
          </p:nvSpPr>
          <p:spPr>
            <a:xfrm>
              <a:off x="0" y="2155690"/>
              <a:ext cx="11201401" cy="64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625" tIns="22850" rIns="128000" bIns="228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•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Sederhana,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•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Implementasinya mudah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0" y="2801530"/>
              <a:ext cx="11201401" cy="73008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 txBox="1"/>
            <p:nvPr/>
          </p:nvSpPr>
          <p:spPr>
            <a:xfrm>
              <a:off x="35640" y="2837170"/>
              <a:ext cx="11130121" cy="6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Algoritma </a:t>
              </a:r>
              <a:r>
                <a:rPr lang="en-US" sz="18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brute force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sering digunakan sebagai basis pembanding dengan algoritma yang lebih mangkus/baik. 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0" y="3643930"/>
              <a:ext cx="11201401" cy="73008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 txBox="1"/>
            <p:nvPr/>
          </p:nvSpPr>
          <p:spPr>
            <a:xfrm>
              <a:off x="35640" y="3679570"/>
              <a:ext cx="11130121" cy="6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Meskipun bukan metode yang mangkus, hampir semua persoalan dapat diselesaikan dengan algoritma </a:t>
              </a:r>
              <a:r>
                <a:rPr lang="en-US" sz="18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brute force.</a:t>
              </a: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0" y="4374010"/>
              <a:ext cx="11201401" cy="64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 txBox="1"/>
            <p:nvPr/>
          </p:nvSpPr>
          <p:spPr>
            <a:xfrm>
              <a:off x="0" y="4374010"/>
              <a:ext cx="11201401" cy="645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625" tIns="22850" rIns="128000" bIns="228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•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Sukar menunjukkan  persoalan yang tidak dapat diselesaikan dengan metode </a:t>
              </a:r>
              <a:r>
                <a:rPr lang="en-US" sz="18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brute force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Char char="•"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Bahkan, ada persoalan yang hanya dapat diselesaikan dengan metode </a:t>
              </a:r>
              <a:r>
                <a:rPr lang="en-US" sz="18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brute force</a:t>
              </a: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9542929" cy="670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 err="1"/>
              <a:t>Contoh</a:t>
            </a:r>
            <a:r>
              <a:rPr lang="en-US" sz="3600" dirty="0"/>
              <a:t> #1 - </a:t>
            </a:r>
            <a:r>
              <a:rPr lang="en-US" sz="3600" dirty="0" err="1"/>
              <a:t>Mencari</a:t>
            </a:r>
            <a:r>
              <a:rPr lang="en-US" sz="3600" dirty="0"/>
              <a:t> </a:t>
            </a:r>
            <a:r>
              <a:rPr lang="en-US" sz="3600" dirty="0" err="1"/>
              <a:t>elemen</a:t>
            </a:r>
            <a:r>
              <a:rPr lang="en-US" sz="3600" dirty="0"/>
              <a:t> </a:t>
            </a:r>
            <a:r>
              <a:rPr lang="en-US" sz="3600" dirty="0" err="1"/>
              <a:t>terbesar</a:t>
            </a:r>
            <a:r>
              <a:rPr lang="en-US" sz="3600" dirty="0"/>
              <a:t> (</a:t>
            </a:r>
            <a:r>
              <a:rPr lang="en-US" sz="3600" dirty="0" err="1"/>
              <a:t>terkecil</a:t>
            </a:r>
            <a:r>
              <a:rPr lang="en-US" sz="3600" dirty="0"/>
              <a:t>)</a:t>
            </a:r>
            <a:endParaRPr sz="3600" dirty="0"/>
          </a:p>
        </p:txBody>
      </p:sp>
      <p:sp>
        <p:nvSpPr>
          <p:cNvPr id="151" name="Google Shape;151;p9"/>
          <p:cNvSpPr txBox="1">
            <a:spLocks noGrp="1"/>
          </p:cNvSpPr>
          <p:nvPr>
            <p:ph type="body" idx="1"/>
          </p:nvPr>
        </p:nvSpPr>
        <p:spPr>
          <a:xfrm>
            <a:off x="838200" y="1155327"/>
            <a:ext cx="10515600" cy="2071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u="sng"/>
              <a:t>Persoalan 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Diberikan sebuah senarai yang beranggotakan </a:t>
            </a:r>
            <a:r>
              <a:rPr lang="en-US" sz="2400" i="1"/>
              <a:t>n</a:t>
            </a:r>
            <a:r>
              <a:rPr lang="en-US" sz="2400"/>
              <a:t> buah bilangan bulat (</a:t>
            </a:r>
            <a:r>
              <a:rPr lang="en-US" sz="2400" i="1"/>
              <a:t>a</a:t>
            </a:r>
            <a:r>
              <a:rPr lang="en-US" sz="2400" baseline="-25000"/>
              <a:t>1</a:t>
            </a:r>
            <a:r>
              <a:rPr lang="en-US" sz="2400"/>
              <a:t>, </a:t>
            </a:r>
            <a:r>
              <a:rPr lang="en-US" sz="2400" i="1"/>
              <a:t>a</a:t>
            </a:r>
            <a:r>
              <a:rPr lang="en-US" sz="2400" baseline="-25000"/>
              <a:t>2</a:t>
            </a:r>
            <a:r>
              <a:rPr lang="en-US" sz="2400"/>
              <a:t>, …, </a:t>
            </a:r>
            <a:r>
              <a:rPr lang="en-US" sz="2400" i="1"/>
              <a:t>a</a:t>
            </a:r>
            <a:r>
              <a:rPr lang="en-US" sz="2400" i="1" baseline="-25000"/>
              <a:t>n</a:t>
            </a:r>
            <a:r>
              <a:rPr lang="en-US" sz="2400"/>
              <a:t>). Carilah elemen terbesar di dalam senarai tersebut.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u="sng"/>
              <a:t>Algoritma </a:t>
            </a:r>
            <a:r>
              <a:rPr lang="en-US" sz="2400" i="1" u="sng"/>
              <a:t>brute force</a:t>
            </a:r>
            <a:r>
              <a:rPr lang="en-US" sz="2400" u="sng"/>
              <a:t>: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Bandingkan setiap elemen senarai untuk menemukan elemen terbesar</a:t>
            </a:r>
            <a:endParaRPr sz="2400"/>
          </a:p>
        </p:txBody>
      </p:sp>
      <p:sp>
        <p:nvSpPr>
          <p:cNvPr id="152" name="Google Shape;152;p9"/>
          <p:cNvSpPr txBox="1">
            <a:spLocks noGrp="1"/>
          </p:cNvSpPr>
          <p:nvPr>
            <p:ph type="sldNum" idx="12"/>
          </p:nvPr>
        </p:nvSpPr>
        <p:spPr>
          <a:xfrm>
            <a:off x="11513288" y="6398880"/>
            <a:ext cx="5546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53" name="Google Shape;15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3227295"/>
            <a:ext cx="6813176" cy="3171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2109</Words>
  <Application>Microsoft Office PowerPoint</Application>
  <PresentationFormat>Widescreen</PresentationFormat>
  <Paragraphs>317</Paragraphs>
  <Slides>49</Slides>
  <Notes>49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Times New Roman</vt:lpstr>
      <vt:lpstr>Content</vt:lpstr>
      <vt:lpstr>Raleway</vt:lpstr>
      <vt:lpstr>Noto Sans Symbols</vt:lpstr>
      <vt:lpstr>Arial</vt:lpstr>
      <vt:lpstr>Courier New</vt:lpstr>
      <vt:lpstr>Calibri</vt:lpstr>
      <vt:lpstr>Office Theme</vt:lpstr>
      <vt:lpstr>Microsoft Word 97 - 2003 Document</vt:lpstr>
      <vt:lpstr>Brute Force  &amp; Divide Conquer (DC)</vt:lpstr>
      <vt:lpstr>Learning Outcome</vt:lpstr>
      <vt:lpstr>Outlines</vt:lpstr>
      <vt:lpstr>Pengantar</vt:lpstr>
      <vt:lpstr>Brute Force</vt:lpstr>
      <vt:lpstr>Definisi Brute Force #1</vt:lpstr>
      <vt:lpstr>Definisi Brute Force #2</vt:lpstr>
      <vt:lpstr>Kareteristik Algoritma Brute Force</vt:lpstr>
      <vt:lpstr>Contoh #1 - Mencari elemen terbesar (terkecil)</vt:lpstr>
      <vt:lpstr>Contoh #2 - Pencocokan String (String Matching)</vt:lpstr>
      <vt:lpstr>Ilustrasi Contoh #2</vt:lpstr>
      <vt:lpstr>Case Brute Force</vt:lpstr>
      <vt:lpstr>Kelebihan dan Kelemahan Brute Force</vt:lpstr>
      <vt:lpstr>Penerapan Algoritma Brute Force</vt:lpstr>
      <vt:lpstr>Ilustrasi Penerapan Pendekatan Brute Force</vt:lpstr>
      <vt:lpstr>Trivia: Brute Force Dunia Nyata</vt:lpstr>
      <vt:lpstr>Divide Conquer</vt:lpstr>
      <vt:lpstr>Pengenalan Divide and Conquer</vt:lpstr>
      <vt:lpstr>Definisi Divide Conquer #1</vt:lpstr>
      <vt:lpstr>Definisi Divide Conquer #2</vt:lpstr>
      <vt:lpstr>Ilustrasi Divide Conquer</vt:lpstr>
      <vt:lpstr>Skema Umum Divide Conquer</vt:lpstr>
      <vt:lpstr>Skema Jika Pembagian Menghasilkan Dua Bagian Masalah Berukuran Sama</vt:lpstr>
      <vt:lpstr>Ilustrasi Divide Conquer</vt:lpstr>
      <vt:lpstr>Case Divide Conquer</vt:lpstr>
      <vt:lpstr>Contoh – Mencari Nilai Min dan Max</vt:lpstr>
      <vt:lpstr>Kelebihan dan Kelemahan Divide Conquer</vt:lpstr>
      <vt:lpstr>Penerapan Algoritma Divide Conquer</vt:lpstr>
      <vt:lpstr>Ilustrasi Penerapan Divide Conquer Pada Kasus Sorting</vt:lpstr>
      <vt:lpstr>Trivia: Divide Conquer</vt:lpstr>
      <vt:lpstr>Notasi Big O</vt:lpstr>
      <vt:lpstr>Notasi Big O</vt:lpstr>
      <vt:lpstr>Notasi O(1)</vt:lpstr>
      <vt:lpstr>Notasi O(log n)</vt:lpstr>
      <vt:lpstr>Notasi O(n)</vt:lpstr>
      <vt:lpstr>Notasi O(n log n)</vt:lpstr>
      <vt:lpstr>Notasi O(np)</vt:lpstr>
      <vt:lpstr>Notasi O(np) – Contoh Lain</vt:lpstr>
      <vt:lpstr>Notasi O(kn)</vt:lpstr>
      <vt:lpstr>Notasi O(kn) – Contoh Lain</vt:lpstr>
      <vt:lpstr>Notasi O(n!)</vt:lpstr>
      <vt:lpstr>Aturan Big O</vt:lpstr>
      <vt:lpstr>Contoh Kasus</vt:lpstr>
      <vt:lpstr>Contoh Kasus</vt:lpstr>
      <vt:lpstr>Contoh Kasus - Kesimpulan</vt:lpstr>
      <vt:lpstr>Latihan</vt:lpstr>
      <vt:lpstr>Latihan</vt:lpstr>
      <vt:lpstr>Latihan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Brute Force  &amp; Divide Conquer (DC)</dc:title>
  <dc:creator>Afif Hendrawan</dc:creator>
  <cp:lastModifiedBy>Vit Zuraida</cp:lastModifiedBy>
  <cp:revision>23</cp:revision>
  <dcterms:created xsi:type="dcterms:W3CDTF">2021-08-30T06:37:21Z</dcterms:created>
  <dcterms:modified xsi:type="dcterms:W3CDTF">2024-03-13T00:34:51Z</dcterms:modified>
</cp:coreProperties>
</file>